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13"/>
  </p:notesMasterIdLst>
  <p:sldIdLst>
    <p:sldId id="256" r:id="rId4"/>
    <p:sldId id="257" r:id="rId5"/>
    <p:sldId id="258" r:id="rId6"/>
    <p:sldId id="313" r:id="rId7"/>
    <p:sldId id="270" r:id="rId8"/>
    <p:sldId id="265" r:id="rId9"/>
    <p:sldId id="281" r:id="rId10"/>
    <p:sldId id="280" r:id="rId11"/>
    <p:sldId id="288" r:id="rId12"/>
    <p:sldId id="282" r:id="rId14"/>
    <p:sldId id="320" r:id="rId15"/>
    <p:sldId id="266" r:id="rId16"/>
    <p:sldId id="260" r:id="rId17"/>
    <p:sldId id="316" r:id="rId18"/>
    <p:sldId id="317" r:id="rId19"/>
    <p:sldId id="310" r:id="rId20"/>
    <p:sldId id="318" r:id="rId21"/>
    <p:sldId id="319" r:id="rId22"/>
    <p:sldId id="262" r:id="rId23"/>
    <p:sldId id="353" r:id="rId24"/>
    <p:sldId id="283" r:id="rId25"/>
    <p:sldId id="352" r:id="rId26"/>
    <p:sldId id="276" r:id="rId27"/>
    <p:sldId id="290" r:id="rId28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36"/>
    </p:embeddedFont>
    <p:embeddedFont>
      <p:font typeface="等线" panose="02010600030101010101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4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2796" y="1152"/>
      </p:cViewPr>
      <p:guideLst>
        <p:guide orient="horz" pos="2160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46.xml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685E3-2275-44E4-A82F-5A8247D81E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AEACF-2B53-4479-8B00-1BF5D88467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27679-BCBD-48E5-8B40-F751F9D60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DE05-3C0D-4695-B7D7-4B96EE23BE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ECB27-8922-47C2-9DEF-D8B706B88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80D5C-5495-4CDC-9104-31D587ECCF3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8.xml"/><Relationship Id="rId2" Type="http://schemas.openxmlformats.org/officeDocument/2006/relationships/hyperlink" Target="html\index.html" TargetMode="Externa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1.jpeg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18.xml"/><Relationship Id="rId20" Type="http://schemas.openxmlformats.org/officeDocument/2006/relationships/themeOverride" Target="../theme/themeOverride2.xml"/><Relationship Id="rId2" Type="http://schemas.openxmlformats.org/officeDocument/2006/relationships/tags" Target="../tags/tag2.xml"/><Relationship Id="rId19" Type="http://schemas.openxmlformats.org/officeDocument/2006/relationships/tags" Target="../tags/tag17.xml"/><Relationship Id="rId18" Type="http://schemas.openxmlformats.org/officeDocument/2006/relationships/image" Target="../media/image2.jpeg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6" Type="http://schemas.openxmlformats.org/officeDocument/2006/relationships/slideLayout" Target="../slideLayouts/slideLayout18.xml"/><Relationship Id="rId15" Type="http://schemas.openxmlformats.org/officeDocument/2006/relationships/themeOverride" Target="../theme/themeOverride4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hyperlink" Target="code\crawl.py" TargetMode="Externa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.png"/><Relationship Id="rId3" Type="http://schemas.openxmlformats.org/officeDocument/2006/relationships/hyperlink" Target="code\data\data.csv" TargetMode="External"/><Relationship Id="rId2" Type="http://schemas.openxmlformats.org/officeDocument/2006/relationships/hyperlink" Target="code\data\data.xlsx" TargetMode="External"/><Relationship Id="rId1" Type="http://schemas.openxmlformats.org/officeDocument/2006/relationships/hyperlink" Target="code\clea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2" y="0"/>
            <a:ext cx="4342283" cy="6858000"/>
          </a:xfrm>
          <a:custGeom>
            <a:avLst/>
            <a:gdLst>
              <a:gd name="connsiteX0" fmla="*/ 0 w 4342283"/>
              <a:gd name="connsiteY0" fmla="*/ 0 h 6858000"/>
              <a:gd name="connsiteX1" fmla="*/ 2633189 w 4342283"/>
              <a:gd name="connsiteY1" fmla="*/ 0 h 6858000"/>
              <a:gd name="connsiteX2" fmla="*/ 2767776 w 4342283"/>
              <a:gd name="connsiteY2" fmla="*/ 100643 h 6858000"/>
              <a:gd name="connsiteX3" fmla="*/ 4342283 w 4342283"/>
              <a:gd name="connsiteY3" fmla="*/ 3439314 h 6858000"/>
              <a:gd name="connsiteX4" fmla="*/ 2767776 w 4342283"/>
              <a:gd name="connsiteY4" fmla="*/ 6777986 h 6858000"/>
              <a:gd name="connsiteX5" fmla="*/ 2660774 w 4342283"/>
              <a:gd name="connsiteY5" fmla="*/ 6858000 h 6858000"/>
              <a:gd name="connsiteX6" fmla="*/ 0 w 43422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2283" h="6858000">
                <a:moveTo>
                  <a:pt x="0" y="0"/>
                </a:moveTo>
                <a:lnTo>
                  <a:pt x="2633189" y="0"/>
                </a:lnTo>
                <a:lnTo>
                  <a:pt x="2767776" y="100643"/>
                </a:lnTo>
                <a:cubicBezTo>
                  <a:pt x="3729367" y="894218"/>
                  <a:pt x="4342283" y="2095189"/>
                  <a:pt x="4342283" y="3439314"/>
                </a:cubicBezTo>
                <a:cubicBezTo>
                  <a:pt x="4342283" y="4783440"/>
                  <a:pt x="3729367" y="5984410"/>
                  <a:pt x="2767776" y="6777986"/>
                </a:cubicBezTo>
                <a:lnTo>
                  <a:pt x="26607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5310" y="3044825"/>
            <a:ext cx="65373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热门小说数据分析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——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以晋江文学城榜单为例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57825" y="2021136"/>
            <a:ext cx="234175" cy="137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911513" y="4959216"/>
            <a:ext cx="3500845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01894" y="5003150"/>
            <a:ext cx="2304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Anonymous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 flipV="1">
            <a:off x="10685320" y="820597"/>
            <a:ext cx="1460388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966648" y="4833899"/>
            <a:ext cx="1085482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任意多边形 1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8309395" y="573092"/>
            <a:ext cx="708505" cy="9336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4859163" y="3400330"/>
            <a:ext cx="1375336" cy="569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11176644" y="4255779"/>
            <a:ext cx="594218" cy="11647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092 0.100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6 L -0.00013 -0.1349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026 -0.0775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88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7.40741E-7 L 0.00065 -0.1078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3.7037E-7 L 8.33333E-7 0.1557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bldLvl="0" animBg="1"/>
      <p:bldP spid="17" grpId="1" bldLvl="0" animBg="1"/>
      <p:bldP spid="17" grpId="2" bldLvl="0" animBg="1"/>
      <p:bldP spid="19" grpId="0" animBg="1"/>
      <p:bldP spid="19" grpId="1" animBg="1"/>
      <p:bldP spid="19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025430" y="1441236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</a:t>
            </a:r>
            <a:endParaRPr kumimoji="0" lang="zh-CN" altLang="en-US" sz="28700" b="1" i="0" u="none" strike="noStrike" kern="1200" cap="none" spc="0" normalizeH="0" baseline="0" noProof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Rectangle 161"/>
          <p:cNvSpPr>
            <a:spLocks noChangeArrowheads="1"/>
          </p:cNvSpPr>
          <p:nvPr/>
        </p:nvSpPr>
        <p:spPr bwMode="auto">
          <a:xfrm>
            <a:off x="6096000" y="3120786"/>
            <a:ext cx="5396949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数据分析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5950481" y="359645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1"/>
          <p:cNvSpPr>
            <a:spLocks noChangeArrowheads="1"/>
          </p:cNvSpPr>
          <p:nvPr/>
        </p:nvSpPr>
        <p:spPr bwMode="auto">
          <a:xfrm>
            <a:off x="13970" y="166370"/>
            <a:ext cx="17037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  <a:hlinkClick r:id="rId2" action="ppaction://hlinkfile"/>
              </a:rPr>
              <a:t>数据大屏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56066" y="2077428"/>
            <a:ext cx="2601542" cy="2601544"/>
            <a:chOff x="556066" y="2077428"/>
            <a:chExt cx="2601542" cy="2601544"/>
          </a:xfrm>
        </p:grpSpPr>
        <p:sp>
          <p:nvSpPr>
            <p:cNvPr id="20" name="BackShape"/>
            <p:cNvSpPr/>
            <p:nvPr/>
          </p:nvSpPr>
          <p:spPr>
            <a:xfrm>
              <a:off x="556066" y="2077428"/>
              <a:ext cx="2601542" cy="2601544"/>
            </a:xfrm>
            <a:prstGeom prst="donut">
              <a:avLst>
                <a:gd name="adj" fmla="val 1631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1" name="ValueShape"/>
            <p:cNvSpPr/>
            <p:nvPr/>
          </p:nvSpPr>
          <p:spPr>
            <a:xfrm>
              <a:off x="556066" y="2077428"/>
              <a:ext cx="2601542" cy="2601544"/>
            </a:xfrm>
            <a:prstGeom prst="blockArc">
              <a:avLst>
                <a:gd name="adj1" fmla="val 16200000"/>
                <a:gd name="adj2" fmla="val 16169814"/>
                <a:gd name="adj3" fmla="val 16217"/>
              </a:avLst>
            </a:prstGeom>
            <a:solidFill>
              <a:schemeClr val="accent1">
                <a:lumMod val="10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2" name="Text"/>
            <p:cNvSpPr txBox="1"/>
            <p:nvPr/>
          </p:nvSpPr>
          <p:spPr>
            <a:xfrm>
              <a:off x="1211726" y="3120157"/>
              <a:ext cx="1290221" cy="516085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100%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00866" y="2077428"/>
            <a:ext cx="2601542" cy="2601544"/>
            <a:chOff x="556066" y="2077428"/>
            <a:chExt cx="2601542" cy="2601544"/>
          </a:xfrm>
        </p:grpSpPr>
        <p:sp>
          <p:nvSpPr>
            <p:cNvPr id="25" name="BackShape"/>
            <p:cNvSpPr/>
            <p:nvPr/>
          </p:nvSpPr>
          <p:spPr>
            <a:xfrm>
              <a:off x="556066" y="2077428"/>
              <a:ext cx="2601542" cy="2601544"/>
            </a:xfrm>
            <a:prstGeom prst="donut">
              <a:avLst>
                <a:gd name="adj" fmla="val 16093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6" name="ValueShape"/>
            <p:cNvSpPr/>
            <p:nvPr/>
          </p:nvSpPr>
          <p:spPr>
            <a:xfrm>
              <a:off x="556066" y="2077428"/>
              <a:ext cx="2601542" cy="2601544"/>
            </a:xfrm>
            <a:prstGeom prst="blockArc">
              <a:avLst>
                <a:gd name="adj1" fmla="val 16200000"/>
                <a:gd name="adj2" fmla="val 9288000"/>
                <a:gd name="adj3" fmla="val 16085"/>
              </a:avLst>
            </a:prstGeom>
            <a:solidFill>
              <a:schemeClr val="accent1">
                <a:lumMod val="10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7" name="Text"/>
            <p:cNvSpPr txBox="1"/>
            <p:nvPr/>
          </p:nvSpPr>
          <p:spPr>
            <a:xfrm>
              <a:off x="1211726" y="3120157"/>
              <a:ext cx="1290221" cy="516085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70%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45666" y="2077428"/>
            <a:ext cx="2601542" cy="2601544"/>
            <a:chOff x="556066" y="2077428"/>
            <a:chExt cx="2601542" cy="2601544"/>
          </a:xfrm>
        </p:grpSpPr>
        <p:sp>
          <p:nvSpPr>
            <p:cNvPr id="29" name="BackShape"/>
            <p:cNvSpPr/>
            <p:nvPr/>
          </p:nvSpPr>
          <p:spPr>
            <a:xfrm>
              <a:off x="556066" y="2077428"/>
              <a:ext cx="2601542" cy="2601544"/>
            </a:xfrm>
            <a:prstGeom prst="donut">
              <a:avLst>
                <a:gd name="adj" fmla="val 16093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ValueShape"/>
            <p:cNvSpPr/>
            <p:nvPr/>
          </p:nvSpPr>
          <p:spPr>
            <a:xfrm>
              <a:off x="556066" y="2077428"/>
              <a:ext cx="2601542" cy="2601544"/>
            </a:xfrm>
            <a:prstGeom prst="blockArc">
              <a:avLst>
                <a:gd name="adj1" fmla="val 16200000"/>
                <a:gd name="adj2" fmla="val 20959707"/>
                <a:gd name="adj3" fmla="val 16124"/>
              </a:avLst>
            </a:prstGeom>
            <a:solidFill>
              <a:schemeClr val="accent1">
                <a:lumMod val="10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Text"/>
            <p:cNvSpPr txBox="1"/>
            <p:nvPr/>
          </p:nvSpPr>
          <p:spPr>
            <a:xfrm>
              <a:off x="1211726" y="3120157"/>
              <a:ext cx="1290221" cy="516085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23%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090466" y="2077428"/>
            <a:ext cx="2601542" cy="2601544"/>
            <a:chOff x="556066" y="2077428"/>
            <a:chExt cx="2601542" cy="2601544"/>
          </a:xfrm>
        </p:grpSpPr>
        <p:sp>
          <p:nvSpPr>
            <p:cNvPr id="33" name="BackShape"/>
            <p:cNvSpPr/>
            <p:nvPr/>
          </p:nvSpPr>
          <p:spPr>
            <a:xfrm>
              <a:off x="556066" y="2077428"/>
              <a:ext cx="2601542" cy="2601544"/>
            </a:xfrm>
            <a:prstGeom prst="donut">
              <a:avLst>
                <a:gd name="adj" fmla="val 16093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4" name="ValueShape"/>
            <p:cNvSpPr/>
            <p:nvPr/>
          </p:nvSpPr>
          <p:spPr>
            <a:xfrm>
              <a:off x="556066" y="2077428"/>
              <a:ext cx="2601542" cy="2601544"/>
            </a:xfrm>
            <a:prstGeom prst="blockArc">
              <a:avLst>
                <a:gd name="adj1" fmla="val 16200000"/>
                <a:gd name="adj2" fmla="val 4315624"/>
                <a:gd name="adj3" fmla="val 15235"/>
              </a:avLst>
            </a:prstGeom>
            <a:solidFill>
              <a:schemeClr val="accent1">
                <a:lumMod val="10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5" name="Text"/>
            <p:cNvSpPr txBox="1"/>
            <p:nvPr/>
          </p:nvSpPr>
          <p:spPr>
            <a:xfrm>
              <a:off x="1211726" y="3120157"/>
              <a:ext cx="1290221" cy="516085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44%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36" name="Rectangle 161"/>
          <p:cNvSpPr>
            <a:spLocks noChangeArrowheads="1"/>
          </p:cNvSpPr>
          <p:nvPr/>
        </p:nvSpPr>
        <p:spPr bwMode="auto">
          <a:xfrm>
            <a:off x="895600" y="5317521"/>
            <a:ext cx="206881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100%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原创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7" name="Rectangle 161"/>
          <p:cNvSpPr>
            <a:spLocks noChangeArrowheads="1"/>
          </p:cNvSpPr>
          <p:nvPr/>
        </p:nvSpPr>
        <p:spPr bwMode="auto">
          <a:xfrm>
            <a:off x="652917" y="4846484"/>
            <a:ext cx="250469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原创性</a:t>
            </a:r>
            <a:endParaRPr kumimoji="0" lang="zh-CN" altLang="id-ID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8" name="Rectangle 161"/>
          <p:cNvSpPr>
            <a:spLocks noChangeArrowheads="1"/>
          </p:cNvSpPr>
          <p:nvPr/>
        </p:nvSpPr>
        <p:spPr bwMode="auto">
          <a:xfrm>
            <a:off x="3775973" y="5317521"/>
            <a:ext cx="206881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70%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纯爱类型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9" name="Rectangle 161"/>
          <p:cNvSpPr>
            <a:spLocks noChangeArrowheads="1"/>
          </p:cNvSpPr>
          <p:nvPr/>
        </p:nvSpPr>
        <p:spPr bwMode="auto">
          <a:xfrm>
            <a:off x="3533290" y="4846484"/>
            <a:ext cx="250469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性向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Rectangle 161"/>
          <p:cNvSpPr>
            <a:spLocks noChangeArrowheads="1"/>
          </p:cNvSpPr>
          <p:nvPr/>
        </p:nvSpPr>
        <p:spPr bwMode="auto">
          <a:xfrm>
            <a:off x="6549627" y="5317521"/>
            <a:ext cx="206881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作品篇幅过百万</a:t>
            </a:r>
            <a:endParaRPr kumimoji="0" lang="zh-CN" altLang="id-ID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1" name="Rectangle 161"/>
          <p:cNvSpPr>
            <a:spLocks noChangeArrowheads="1"/>
          </p:cNvSpPr>
          <p:nvPr/>
        </p:nvSpPr>
        <p:spPr bwMode="auto">
          <a:xfrm>
            <a:off x="6306944" y="4846484"/>
            <a:ext cx="250469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大长篇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2" name="Rectangle 161"/>
          <p:cNvSpPr>
            <a:spLocks noChangeArrowheads="1"/>
          </p:cNvSpPr>
          <p:nvPr/>
        </p:nvSpPr>
        <p:spPr bwMode="auto">
          <a:xfrm>
            <a:off x="9430000" y="5317521"/>
            <a:ext cx="206881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作品总积分过百亿</a:t>
            </a:r>
            <a:endParaRPr kumimoji="0" lang="zh-CN" altLang="id-ID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3" name="Rectangle 161"/>
          <p:cNvSpPr>
            <a:spLocks noChangeArrowheads="1"/>
          </p:cNvSpPr>
          <p:nvPr/>
        </p:nvSpPr>
        <p:spPr bwMode="auto">
          <a:xfrm>
            <a:off x="9187317" y="4846484"/>
            <a:ext cx="250469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高分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1" name="ïşḻïďê-文本框 17"/>
          <p:cNvSpPr txBox="1"/>
          <p:nvPr/>
        </p:nvSpPr>
        <p:spPr>
          <a:xfrm>
            <a:off x="-392624" y="204056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整体概览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2" name="ïşḻïďê-文本框 26"/>
          <p:cNvSpPr txBox="1"/>
          <p:nvPr/>
        </p:nvSpPr>
        <p:spPr>
          <a:xfrm>
            <a:off x="-1496256" y="567004"/>
            <a:ext cx="6435070" cy="458793"/>
          </a:xfrm>
          <a:prstGeom prst="rect">
            <a:avLst/>
          </a:prstGeom>
        </p:spPr>
        <p:txBody>
          <a:bodyPr wrap="square" lIns="72000" tIns="72000" rIns="72000" bIns="72000"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1"/>
          <p:cNvSpPr>
            <a:spLocks noChangeArrowheads="1"/>
          </p:cNvSpPr>
          <p:nvPr/>
        </p:nvSpPr>
        <p:spPr bwMode="auto">
          <a:xfrm>
            <a:off x="13834" y="166058"/>
            <a:ext cx="21520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热门标签分析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 descr="热门标签词云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5455" y="1484630"/>
            <a:ext cx="5952490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1"/>
          <p:cNvSpPr>
            <a:spLocks noChangeArrowheads="1"/>
          </p:cNvSpPr>
          <p:nvPr/>
        </p:nvSpPr>
        <p:spPr bwMode="auto">
          <a:xfrm>
            <a:off x="13834" y="166058"/>
            <a:ext cx="21520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作家作品分析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" name="图片 2" descr="作品数量与平均积分象限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1590" y="692150"/>
            <a:ext cx="9608185" cy="616585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1943100" y="1019175"/>
            <a:ext cx="901700" cy="307340"/>
          </a:xfrm>
          <a:prstGeom prst="straightConnector1">
            <a:avLst/>
          </a:prstGeom>
          <a:ln w="127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9857105" y="2507615"/>
            <a:ext cx="1831975" cy="1376045"/>
          </a:xfrm>
          <a:prstGeom prst="straightConnector1">
            <a:avLst/>
          </a:prstGeom>
          <a:ln w="127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9590" y="1540510"/>
            <a:ext cx="1181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桑沃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00410" y="2023745"/>
            <a:ext cx="1040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木苏里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1"/>
          <p:cNvSpPr>
            <a:spLocks noChangeArrowheads="1"/>
          </p:cNvSpPr>
          <p:nvPr/>
        </p:nvSpPr>
        <p:spPr bwMode="auto">
          <a:xfrm>
            <a:off x="13834" y="166058"/>
            <a:ext cx="21520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发表时间分析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" name="图片 2" descr="发表年份与平均积分双线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1895" y="909320"/>
            <a:ext cx="7267575" cy="503872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6025515" y="1661160"/>
            <a:ext cx="474345" cy="284543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008245" y="1788160"/>
            <a:ext cx="474345" cy="2845435"/>
          </a:xfrm>
          <a:prstGeom prst="ellipse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69"/>
          <a:stretch>
            <a:fillRect/>
          </a:stretch>
        </p:blipFill>
        <p:spPr>
          <a:xfrm>
            <a:off x="0" y="0"/>
            <a:ext cx="66335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66867" y="1064029"/>
            <a:ext cx="4754264" cy="4871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2586" y="1591443"/>
            <a:ext cx="4130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关联规则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Rectangle 161"/>
          <p:cNvSpPr>
            <a:spLocks noChangeArrowheads="1"/>
          </p:cNvSpPr>
          <p:nvPr/>
        </p:nvSpPr>
        <p:spPr bwMode="auto">
          <a:xfrm>
            <a:off x="7012305" y="2402205"/>
            <a:ext cx="434149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关联规则是形如X→Y的蕴涵式，其中X为关联规则的前项，Y为关联规则的后项。衡量一个关联规则优劣的指标是支持度和置信度</a:t>
            </a:r>
            <a:r>
              <a:rPr kumimoji="0" lang="zh-CN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</a:t>
            </a:r>
            <a:endParaRPr kumimoji="0" lang="zh-CN" sz="2000" b="1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zh-CN" sz="2000" b="1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支持度指所有事务中同时包含X、Y事务的百分比，置信度指包含X的事务中也包含Y的百分比。本项目使用Apriori算法，分析不同类型小说品质与出现频率之间的关系。</a:t>
            </a:r>
            <a:endParaRPr kumimoji="0" sz="2000" b="1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1"/>
          <p:cNvSpPr>
            <a:spLocks noChangeArrowheads="1"/>
          </p:cNvSpPr>
          <p:nvPr/>
        </p:nvSpPr>
        <p:spPr bwMode="auto">
          <a:xfrm>
            <a:off x="13970" y="166370"/>
            <a:ext cx="28581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进一步数据处理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9915" y="1160145"/>
            <a:ext cx="8472805" cy="4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1"/>
          <p:cNvSpPr>
            <a:spLocks noChangeArrowheads="1"/>
          </p:cNvSpPr>
          <p:nvPr/>
        </p:nvSpPr>
        <p:spPr bwMode="auto">
          <a:xfrm>
            <a:off x="13970" y="166370"/>
            <a:ext cx="32207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小说类型与品质分析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 descr="不同类型小说品质与出现频率堆叠柱线组合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779780"/>
            <a:ext cx="11169650" cy="583120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4044950" y="702945"/>
            <a:ext cx="1031875" cy="855980"/>
          </a:xfrm>
          <a:prstGeom prst="straightConnector1">
            <a:avLst/>
          </a:prstGeom>
          <a:ln w="127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2426335" y="3828415"/>
            <a:ext cx="558165" cy="845820"/>
          </a:xfrm>
          <a:prstGeom prst="straightConnector1">
            <a:avLst/>
          </a:prstGeom>
          <a:ln w="127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6844030" y="2990850"/>
            <a:ext cx="558165" cy="697865"/>
          </a:xfrm>
          <a:prstGeom prst="straightConnector1">
            <a:avLst/>
          </a:prstGeom>
          <a:ln w="127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063365" y="71120"/>
            <a:ext cx="3078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原创</a:t>
            </a:r>
            <a:r>
              <a:rPr lang="en-US" altLang="zh-CN"/>
              <a:t>-</a:t>
            </a:r>
            <a:r>
              <a:rPr lang="zh-CN" altLang="en-US"/>
              <a:t>纯爱</a:t>
            </a:r>
            <a:r>
              <a:rPr lang="en-US" altLang="zh-CN"/>
              <a:t>-</a:t>
            </a:r>
            <a:r>
              <a:rPr lang="zh-CN" altLang="en-US"/>
              <a:t>近代现代</a:t>
            </a:r>
            <a:r>
              <a:rPr lang="en-US" altLang="zh-CN"/>
              <a:t>-</a:t>
            </a:r>
            <a:r>
              <a:rPr lang="zh-CN" altLang="en-US"/>
              <a:t>爱情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017270" y="2258695"/>
            <a:ext cx="3586480" cy="1989455"/>
            <a:chOff x="368300" y="1244600"/>
            <a:chExt cx="1435100" cy="1758950"/>
          </a:xfrm>
        </p:grpSpPr>
        <p:sp>
          <p:nvSpPr>
            <p:cNvPr id="28" name="矩形 27"/>
            <p:cNvSpPr/>
            <p:nvPr/>
          </p:nvSpPr>
          <p:spPr>
            <a:xfrm>
              <a:off x="368300" y="1244600"/>
              <a:ext cx="1435100" cy="14351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68300" y="2355850"/>
              <a:ext cx="1435100" cy="647700"/>
              <a:chOff x="2768600" y="3225800"/>
              <a:chExt cx="1435100" cy="6477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0" name="矩形 29"/>
              <p:cNvSpPr/>
              <p:nvPr/>
            </p:nvSpPr>
            <p:spPr>
              <a:xfrm>
                <a:off x="2768600" y="3505200"/>
                <a:ext cx="1435100" cy="3683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>
                <a:off x="3324098" y="3225800"/>
                <a:ext cx="324104" cy="279400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90" name="文本框 89"/>
          <p:cNvSpPr txBox="1"/>
          <p:nvPr/>
        </p:nvSpPr>
        <p:spPr>
          <a:xfrm>
            <a:off x="1043940" y="2786380"/>
            <a:ext cx="3559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随机森林训练模型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1" name="Rectangle 161"/>
          <p:cNvSpPr>
            <a:spLocks noChangeArrowheads="1"/>
          </p:cNvSpPr>
          <p:nvPr/>
        </p:nvSpPr>
        <p:spPr bwMode="auto">
          <a:xfrm>
            <a:off x="1125855" y="4644390"/>
            <a:ext cx="355917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随机森林是一种基于多棵决策树的集成学习算法，它通过构建多个决策树，并综合这些决策树的预测结果来进行最终的决策，而并非依赖单棵树的输出。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2" name="ïşḻïďê-文本框 17"/>
          <p:cNvSpPr txBox="1"/>
          <p:nvPr/>
        </p:nvSpPr>
        <p:spPr>
          <a:xfrm>
            <a:off x="4865130" y="613014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随机森林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+SHAP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3" name="ïşḻïďê-文本框 26"/>
          <p:cNvSpPr txBox="1"/>
          <p:nvPr/>
        </p:nvSpPr>
        <p:spPr>
          <a:xfrm>
            <a:off x="2890734" y="947982"/>
            <a:ext cx="6435070" cy="458793"/>
          </a:xfrm>
          <a:prstGeom prst="rect">
            <a:avLst/>
          </a:prstGeom>
        </p:spPr>
        <p:txBody>
          <a:bodyPr wrap="square" lIns="72000" tIns="72000" rIns="72000" bIns="72000"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7135" y="2258695"/>
            <a:ext cx="3586480" cy="1989455"/>
            <a:chOff x="368300" y="1244600"/>
            <a:chExt cx="1435100" cy="1758950"/>
          </a:xfrm>
        </p:grpSpPr>
        <p:sp>
          <p:nvSpPr>
            <p:cNvPr id="3" name="矩形 2"/>
            <p:cNvSpPr/>
            <p:nvPr/>
          </p:nvSpPr>
          <p:spPr>
            <a:xfrm>
              <a:off x="368300" y="1244600"/>
              <a:ext cx="1435100" cy="14351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68300" y="2355850"/>
              <a:ext cx="1435100" cy="647700"/>
              <a:chOff x="2768600" y="3225800"/>
              <a:chExt cx="1435100" cy="6477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2768600" y="3505200"/>
                <a:ext cx="1435100" cy="3683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324098" y="3225800"/>
                <a:ext cx="324104" cy="279400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7583805" y="2786380"/>
            <a:ext cx="3559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SHAP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特征分析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Rectangle 161"/>
          <p:cNvSpPr>
            <a:spLocks noChangeArrowheads="1"/>
          </p:cNvSpPr>
          <p:nvPr/>
        </p:nvSpPr>
        <p:spPr bwMode="auto">
          <a:xfrm>
            <a:off x="7557135" y="4644390"/>
            <a:ext cx="358648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一种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模型</a:t>
            </a:r>
            <a:r>
              <a:rPr kumimoji="0" 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事后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解释方法，核心思想是计算特征对模型输出的边际贡献，构建一个加性的解释模型，将所有的特征都视为“贡献者”，来解释各个特征对最终目标的影响情况。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1196975" y="3443171"/>
            <a:ext cx="1859915" cy="1320599"/>
            <a:chOff x="1354" y="5378"/>
            <a:chExt cx="2929" cy="2080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2386" y="5400"/>
              <a:ext cx="864" cy="8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3"/>
              </p:custDataLst>
            </p:nvPr>
          </p:nvSpPr>
          <p:spPr>
            <a:xfrm>
              <a:off x="2492" y="5378"/>
              <a:ext cx="74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blipFill>
                    <a:blip r:embed="rId4"/>
                    <a:stretch>
                      <a:fillRect/>
                    </a:stretch>
                  </a:blip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1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5" name="Rectangle 16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354" y="7048"/>
              <a:ext cx="2929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id-ID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6" name="Rectangle 16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908" y="6393"/>
              <a:ext cx="1821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引言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7"/>
            </p:custDataLst>
          </p:nvPr>
        </p:nvGrpSpPr>
        <p:grpSpPr>
          <a:xfrm>
            <a:off x="3909060" y="3443171"/>
            <a:ext cx="1525905" cy="1060249"/>
            <a:chOff x="5120" y="5378"/>
            <a:chExt cx="2403" cy="1670"/>
          </a:xfrm>
        </p:grpSpPr>
        <p:sp>
          <p:nvSpPr>
            <p:cNvPr id="4" name="矩形 3"/>
            <p:cNvSpPr/>
            <p:nvPr>
              <p:custDataLst>
                <p:tags r:id="rId8"/>
              </p:custDataLst>
            </p:nvPr>
          </p:nvSpPr>
          <p:spPr>
            <a:xfrm>
              <a:off x="5831" y="5400"/>
              <a:ext cx="864" cy="8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5949" y="5378"/>
              <a:ext cx="74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blipFill>
                    <a:blip r:embed="rId4"/>
                    <a:stretch>
                      <a:fillRect/>
                    </a:stretch>
                  </a:blip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0" name="Rectangle 16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120" y="6420"/>
              <a:ext cx="2403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数据预处理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>
            <a:off x="6609715" y="3429201"/>
            <a:ext cx="1311910" cy="1057074"/>
            <a:chOff x="8749" y="5378"/>
            <a:chExt cx="2066" cy="1665"/>
          </a:xfrm>
        </p:grpSpPr>
        <p:sp>
          <p:nvSpPr>
            <p:cNvPr id="5" name="矩形 4"/>
            <p:cNvSpPr/>
            <p:nvPr>
              <p:custDataLst>
                <p:tags r:id="rId12"/>
              </p:custDataLst>
            </p:nvPr>
          </p:nvSpPr>
          <p:spPr>
            <a:xfrm>
              <a:off x="9275" y="5400"/>
              <a:ext cx="864" cy="8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9394" y="5378"/>
              <a:ext cx="74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blipFill>
                    <a:blip r:embed="rId4"/>
                    <a:stretch>
                      <a:fillRect/>
                    </a:stretch>
                  </a:blip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3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2" name="Rectangle 16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8749" y="6415"/>
              <a:ext cx="2066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数据分析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15"/>
            </p:custDataLst>
          </p:nvPr>
        </p:nvGrpSpPr>
        <p:grpSpPr>
          <a:xfrm>
            <a:off x="9206230" y="3402448"/>
            <a:ext cx="1156335" cy="1061602"/>
            <a:chOff x="12271" y="5358"/>
            <a:chExt cx="1821" cy="1672"/>
          </a:xfrm>
        </p:grpSpPr>
        <p:sp>
          <p:nvSpPr>
            <p:cNvPr id="6" name="矩形 5"/>
            <p:cNvSpPr/>
            <p:nvPr>
              <p:custDataLst>
                <p:tags r:id="rId16"/>
              </p:custDataLst>
            </p:nvPr>
          </p:nvSpPr>
          <p:spPr>
            <a:xfrm>
              <a:off x="12720" y="5400"/>
              <a:ext cx="864" cy="8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7"/>
              </p:custDataLst>
            </p:nvPr>
          </p:nvSpPr>
          <p:spPr>
            <a:xfrm>
              <a:off x="12825" y="5358"/>
              <a:ext cx="74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blipFill>
                    <a:blip r:embed="rId18"/>
                    <a:stretch>
                      <a:fillRect/>
                    </a:stretch>
                  </a:blip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4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blipFill>
                  <a:blip r:embed="rId18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6" name="Rectangle 16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2271" y="6402"/>
              <a:ext cx="1821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总结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30" name="任意多边形 29"/>
          <p:cNvSpPr/>
          <p:nvPr/>
        </p:nvSpPr>
        <p:spPr>
          <a:xfrm>
            <a:off x="1863493" y="4535"/>
            <a:ext cx="8927152" cy="2771347"/>
          </a:xfrm>
          <a:custGeom>
            <a:avLst/>
            <a:gdLst>
              <a:gd name="connsiteX0" fmla="*/ 0 w 8927152"/>
              <a:gd name="connsiteY0" fmla="*/ 0 h 2771347"/>
              <a:gd name="connsiteX1" fmla="*/ 8927152 w 8927152"/>
              <a:gd name="connsiteY1" fmla="*/ 0 h 2771347"/>
              <a:gd name="connsiteX2" fmla="*/ 8849663 w 8927152"/>
              <a:gd name="connsiteY2" fmla="*/ 160857 h 2771347"/>
              <a:gd name="connsiteX3" fmla="*/ 4463576 w 8927152"/>
              <a:gd name="connsiteY3" fmla="*/ 2771347 h 2771347"/>
              <a:gd name="connsiteX4" fmla="*/ 77489 w 8927152"/>
              <a:gd name="connsiteY4" fmla="*/ 160857 h 27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152" h="2771347">
                <a:moveTo>
                  <a:pt x="0" y="0"/>
                </a:moveTo>
                <a:lnTo>
                  <a:pt x="8927152" y="0"/>
                </a:lnTo>
                <a:lnTo>
                  <a:pt x="8849663" y="160857"/>
                </a:lnTo>
                <a:cubicBezTo>
                  <a:pt x="8004977" y="1715782"/>
                  <a:pt x="6357547" y="2771347"/>
                  <a:pt x="4463576" y="2771347"/>
                </a:cubicBezTo>
                <a:cubicBezTo>
                  <a:pt x="2569605" y="2771347"/>
                  <a:pt x="922174" y="1715782"/>
                  <a:pt x="77489" y="160857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  <a:effectLst>
            <a:glow rad="63500">
              <a:schemeClr val="tx2">
                <a:alpha val="40000"/>
              </a:schemeClr>
            </a:glow>
            <a:outerShdw blurRad="50800" dir="28200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0.0534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1"/>
          <p:cNvSpPr>
            <a:spLocks noChangeArrowheads="1"/>
          </p:cNvSpPr>
          <p:nvPr/>
        </p:nvSpPr>
        <p:spPr bwMode="auto">
          <a:xfrm>
            <a:off x="13970" y="166370"/>
            <a:ext cx="32207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SHAP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特征重要性分析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9362064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626745"/>
            <a:ext cx="5248910" cy="6081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688340"/>
            <a:ext cx="4829810" cy="593725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6285865" y="5148580"/>
            <a:ext cx="1953260" cy="120650"/>
          </a:xfrm>
          <a:prstGeom prst="ellipse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4" name="椭圆 3"/>
          <p:cNvSpPr/>
          <p:nvPr/>
        </p:nvSpPr>
        <p:spPr>
          <a:xfrm>
            <a:off x="1524635" y="861060"/>
            <a:ext cx="4258945" cy="307340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106160" y="1168400"/>
            <a:ext cx="4258945" cy="307340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589405" y="1447165"/>
            <a:ext cx="2762250" cy="195580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468755" y="1967865"/>
            <a:ext cx="1720215" cy="21399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76975" y="1744980"/>
            <a:ext cx="3533775" cy="660400"/>
          </a:xfrm>
          <a:prstGeom prst="ellipse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62640" y="5588000"/>
            <a:ext cx="79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</a:t>
            </a:r>
            <a:r>
              <a:rPr lang="zh-CN" altLang="en-US"/>
              <a:t>简介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bldLvl="0" animBg="1"/>
      <p:bldP spid="9" grpId="1" animBg="1"/>
      <p:bldP spid="2" grpId="0" bldLvl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773376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4</a:t>
            </a:r>
            <a:endParaRPr kumimoji="0" lang="zh-CN" altLang="en-US" sz="28700" b="1" i="0" u="none" strike="noStrike" kern="1200" cap="none" spc="0" normalizeH="0" baseline="0" noProof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Rectangle 161"/>
          <p:cNvSpPr>
            <a:spLocks noChangeArrowheads="1"/>
          </p:cNvSpPr>
          <p:nvPr/>
        </p:nvSpPr>
        <p:spPr bwMode="auto">
          <a:xfrm>
            <a:off x="6096000" y="3120786"/>
            <a:ext cx="5396949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总结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5950481" y="359645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760" r="-91" b="145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53865" y="1367031"/>
            <a:ext cx="10067016" cy="4581138"/>
          </a:xfrm>
          <a:prstGeom prst="rect">
            <a:avLst/>
          </a:prstGeom>
          <a:solidFill>
            <a:schemeClr val="bg1"/>
          </a:solidFill>
          <a:ln>
            <a:solidFill>
              <a:srgbClr val="F0F0F0"/>
            </a:solidFill>
          </a:ln>
          <a:effectLst>
            <a:glow rad="25400">
              <a:schemeClr val="bg1">
                <a:lumMod val="95000"/>
                <a:alpha val="40000"/>
              </a:schemeClr>
            </a:glow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45" name="组合 44"/>
          <p:cNvGrpSpPr/>
          <p:nvPr>
            <p:custDataLst>
              <p:tags r:id="rId2"/>
            </p:custDataLst>
          </p:nvPr>
        </p:nvGrpSpPr>
        <p:grpSpPr>
          <a:xfrm>
            <a:off x="1575979" y="2530800"/>
            <a:ext cx="2451345" cy="2281287"/>
            <a:chOff x="1301659" y="2105041"/>
            <a:chExt cx="2451345" cy="2281287"/>
          </a:xfrm>
        </p:grpSpPr>
        <p:sp>
          <p:nvSpPr>
            <p:cNvPr id="46" name="文本框 45"/>
            <p:cNvSpPr txBox="1"/>
            <p:nvPr>
              <p:custDataLst>
                <p:tags r:id="rId3"/>
              </p:custDataLst>
            </p:nvPr>
          </p:nvSpPr>
          <p:spPr>
            <a:xfrm>
              <a:off x="1301659" y="2105041"/>
              <a:ext cx="238089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提高数据量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47" name="Rectangle 16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316899" y="3002663"/>
              <a:ext cx="2436105" cy="1383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尽管选取的晋江文学城的榜单含书数量已经是相比其他平台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是是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最多的，但仍然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需要进一步提高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，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当前数据量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对于后续更进一步的学习、预测等支撑能力不足。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5"/>
              </p:custDataLst>
            </p:nvPr>
          </p:nvSpPr>
          <p:spPr>
            <a:xfrm>
              <a:off x="1794722" y="2618558"/>
              <a:ext cx="1449977" cy="144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6"/>
            </p:custDataLst>
          </p:nvPr>
        </p:nvGrpSpPr>
        <p:grpSpPr>
          <a:xfrm>
            <a:off x="4488996" y="2530800"/>
            <a:ext cx="2443725" cy="2066022"/>
            <a:chOff x="1301659" y="2105041"/>
            <a:chExt cx="2443725" cy="2066022"/>
          </a:xfrm>
        </p:grpSpPr>
        <p:sp>
          <p:nvSpPr>
            <p:cNvPr id="50" name="文本框 49"/>
            <p:cNvSpPr txBox="1"/>
            <p:nvPr>
              <p:custDataLst>
                <p:tags r:id="rId7"/>
              </p:custDataLst>
            </p:nvPr>
          </p:nvSpPr>
          <p:spPr>
            <a:xfrm>
              <a:off x="1301659" y="2105041"/>
              <a:ext cx="238089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应用更多算法模型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51" name="Rectangle 161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309279" y="3002663"/>
              <a:ext cx="2436105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本次实践中主要用到的分析算法较为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单薄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。在以后的改进和完善中考虑加入NLP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、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Bert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等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模型，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实现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数据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训练、学习与预测</a:t>
              </a:r>
              <a:endParaRPr kumimoji="0" 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9"/>
              </p:custDataLst>
            </p:nvPr>
          </p:nvSpPr>
          <p:spPr>
            <a:xfrm>
              <a:off x="1794722" y="2618558"/>
              <a:ext cx="1449977" cy="144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58" name="组合 57"/>
          <p:cNvGrpSpPr/>
          <p:nvPr>
            <p:custDataLst>
              <p:tags r:id="rId10"/>
            </p:custDataLst>
          </p:nvPr>
        </p:nvGrpSpPr>
        <p:grpSpPr>
          <a:xfrm>
            <a:off x="7419373" y="2530800"/>
            <a:ext cx="2436136" cy="2281287"/>
            <a:chOff x="1018449" y="2105041"/>
            <a:chExt cx="2436136" cy="2281287"/>
          </a:xfrm>
        </p:grpSpPr>
        <p:sp>
          <p:nvSpPr>
            <p:cNvPr id="59" name="文本框 58"/>
            <p:cNvSpPr txBox="1"/>
            <p:nvPr>
              <p:custDataLst>
                <p:tags r:id="rId11"/>
              </p:custDataLst>
            </p:nvPr>
          </p:nvSpPr>
          <p:spPr>
            <a:xfrm>
              <a:off x="1073694" y="2105041"/>
              <a:ext cx="238089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丰富可视化大屏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60" name="Rectangle 16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18449" y="3002663"/>
              <a:ext cx="2436105" cy="1383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本次实践最终只形成了一个数据大屏的网页，且其中的交互内容较少。未来可以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设计多个页面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展现数据分析，增添交互</a:t>
              </a:r>
              <a:r>
                <a:rPr kumimoji="0" 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功能，</a:t>
              </a:r>
              <a:r>
                <a: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提高浏览者的参与感。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13"/>
              </p:custDataLst>
            </p:nvPr>
          </p:nvSpPr>
          <p:spPr>
            <a:xfrm>
              <a:off x="1493732" y="2618558"/>
              <a:ext cx="1449977" cy="144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2" name="任意多边形 6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>
            <p:custDataLst>
              <p:tags r:id="rId14"/>
            </p:custDataLst>
          </p:nvPr>
        </p:nvSpPr>
        <p:spPr>
          <a:xfrm rot="5400000" flipV="1">
            <a:off x="575551" y="3607149"/>
            <a:ext cx="2357166" cy="356313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3" name="任意多边形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>
            <p:custDataLst>
              <p:tags r:id="rId15"/>
            </p:custDataLst>
          </p:nvPr>
        </p:nvSpPr>
        <p:spPr>
          <a:xfrm rot="5400000" flipV="1">
            <a:off x="3497508" y="3607150"/>
            <a:ext cx="2357166" cy="356313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4" name="任意多边形 6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>
            <p:custDataLst>
              <p:tags r:id="rId16"/>
            </p:custDataLst>
          </p:nvPr>
        </p:nvSpPr>
        <p:spPr>
          <a:xfrm rot="5400000" flipV="1">
            <a:off x="6419465" y="3607151"/>
            <a:ext cx="2357166" cy="356313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5" name="任意多边形 6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9341421" y="3607152"/>
            <a:ext cx="2357166" cy="356313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3490" y="1588770"/>
            <a:ext cx="2048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/>
              <a:t>反思与改进</a:t>
            </a:r>
            <a:endParaRPr lang="zh-CN" altLang="en-US" sz="2800" b="1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  <p:bldP spid="62" grpId="1" bldLvl="0" animBg="1"/>
      <p:bldP spid="63" grpId="0" bldLvl="0" animBg="1"/>
      <p:bldP spid="63" grpId="1" bldLvl="0" animBg="1"/>
      <p:bldP spid="64" grpId="0" bldLvl="0" animBg="1"/>
      <p:bldP spid="64" grpId="1" bldLvl="0" animBg="1"/>
      <p:bldP spid="65" grpId="0" bldLvl="0" animBg="1"/>
      <p:bldP spid="65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弧形 7"/>
          <p:cNvSpPr/>
          <p:nvPr/>
        </p:nvSpPr>
        <p:spPr>
          <a:xfrm>
            <a:off x="1798204" y="1597482"/>
            <a:ext cx="1666968" cy="1666968"/>
          </a:xfrm>
          <a:prstGeom prst="arc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弧形 11"/>
          <p:cNvSpPr/>
          <p:nvPr/>
        </p:nvSpPr>
        <p:spPr>
          <a:xfrm>
            <a:off x="6701815" y="1597482"/>
            <a:ext cx="1666968" cy="1666968"/>
          </a:xfrm>
          <a:prstGeom prst="arc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弧形 14"/>
          <p:cNvSpPr/>
          <p:nvPr/>
        </p:nvSpPr>
        <p:spPr>
          <a:xfrm flipV="1">
            <a:off x="3465172" y="3584086"/>
            <a:ext cx="1666968" cy="1666968"/>
          </a:xfrm>
          <a:prstGeom prst="arc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弧形 17"/>
          <p:cNvSpPr/>
          <p:nvPr/>
        </p:nvSpPr>
        <p:spPr>
          <a:xfrm flipV="1">
            <a:off x="8368783" y="3489301"/>
            <a:ext cx="1666968" cy="1666968"/>
          </a:xfrm>
          <a:prstGeom prst="arc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707642" y="3731770"/>
            <a:ext cx="1182028" cy="1182030"/>
            <a:chOff x="3707642" y="3731770"/>
            <a:chExt cx="1182028" cy="1182030"/>
          </a:xfrm>
        </p:grpSpPr>
        <p:sp>
          <p:nvSpPr>
            <p:cNvPr id="14" name="流程图: 接点 13"/>
            <p:cNvSpPr/>
            <p:nvPr/>
          </p:nvSpPr>
          <p:spPr>
            <a:xfrm>
              <a:off x="3707642" y="3731770"/>
              <a:ext cx="1182028" cy="118203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9" name="desk-computer-investments_73272"/>
            <p:cNvSpPr>
              <a:spLocks noChangeAspect="1"/>
            </p:cNvSpPr>
            <p:nvPr/>
          </p:nvSpPr>
          <p:spPr bwMode="auto">
            <a:xfrm>
              <a:off x="3993813" y="4151521"/>
              <a:ext cx="609685" cy="342527"/>
            </a:xfrm>
            <a:custGeom>
              <a:avLst/>
              <a:gdLst>
                <a:gd name="T0" fmla="*/ 2132 w 2890"/>
                <a:gd name="T1" fmla="*/ 971 h 1626"/>
                <a:gd name="T2" fmla="*/ 2524 w 2890"/>
                <a:gd name="T3" fmla="*/ 268 h 1626"/>
                <a:gd name="T4" fmla="*/ 2890 w 2890"/>
                <a:gd name="T5" fmla="*/ 1560 h 1626"/>
                <a:gd name="T6" fmla="*/ 2718 w 2890"/>
                <a:gd name="T7" fmla="*/ 1626 h 1626"/>
                <a:gd name="T8" fmla="*/ 1204 w 2890"/>
                <a:gd name="T9" fmla="*/ 1626 h 1626"/>
                <a:gd name="T10" fmla="*/ 67 w 2890"/>
                <a:gd name="T11" fmla="*/ 1626 h 1626"/>
                <a:gd name="T12" fmla="*/ 67 w 2890"/>
                <a:gd name="T13" fmla="*/ 1493 h 1626"/>
                <a:gd name="T14" fmla="*/ 566 w 2890"/>
                <a:gd name="T15" fmla="*/ 1436 h 1626"/>
                <a:gd name="T16" fmla="*/ 125 w 2890"/>
                <a:gd name="T17" fmla="*/ 1365 h 1626"/>
                <a:gd name="T18" fmla="*/ 59 w 2890"/>
                <a:gd name="T19" fmla="*/ 231 h 1626"/>
                <a:gd name="T20" fmla="*/ 1645 w 2890"/>
                <a:gd name="T21" fmla="*/ 164 h 1626"/>
                <a:gd name="T22" fmla="*/ 1711 w 2890"/>
                <a:gd name="T23" fmla="*/ 1299 h 1626"/>
                <a:gd name="T24" fmla="*/ 1097 w 2890"/>
                <a:gd name="T25" fmla="*/ 1365 h 1626"/>
                <a:gd name="T26" fmla="*/ 1270 w 2890"/>
                <a:gd name="T27" fmla="*/ 1493 h 1626"/>
                <a:gd name="T28" fmla="*/ 1871 w 2890"/>
                <a:gd name="T29" fmla="*/ 66 h 1626"/>
                <a:gd name="T30" fmla="*/ 2718 w 2890"/>
                <a:gd name="T31" fmla="*/ 0 h 1626"/>
                <a:gd name="T32" fmla="*/ 2784 w 2890"/>
                <a:gd name="T33" fmla="*/ 1493 h 1626"/>
                <a:gd name="T34" fmla="*/ 2890 w 2890"/>
                <a:gd name="T35" fmla="*/ 1560 h 1626"/>
                <a:gd name="T36" fmla="*/ 1264 w 2890"/>
                <a:gd name="T37" fmla="*/ 665 h 1626"/>
                <a:gd name="T38" fmla="*/ 1390 w 2890"/>
                <a:gd name="T39" fmla="*/ 634 h 1626"/>
                <a:gd name="T40" fmla="*/ 1389 w 2890"/>
                <a:gd name="T41" fmla="*/ 510 h 1626"/>
                <a:gd name="T42" fmla="*/ 1385 w 2890"/>
                <a:gd name="T43" fmla="*/ 498 h 1626"/>
                <a:gd name="T44" fmla="*/ 1379 w 2890"/>
                <a:gd name="T45" fmla="*/ 485 h 1626"/>
                <a:gd name="T46" fmla="*/ 1372 w 2890"/>
                <a:gd name="T47" fmla="*/ 476 h 1626"/>
                <a:gd name="T48" fmla="*/ 1362 w 2890"/>
                <a:gd name="T49" fmla="*/ 468 h 1626"/>
                <a:gd name="T50" fmla="*/ 1350 w 2890"/>
                <a:gd name="T51" fmla="*/ 461 h 1626"/>
                <a:gd name="T52" fmla="*/ 1347 w 2890"/>
                <a:gd name="T53" fmla="*/ 460 h 1626"/>
                <a:gd name="T54" fmla="*/ 1335 w 2890"/>
                <a:gd name="T55" fmla="*/ 456 h 1626"/>
                <a:gd name="T56" fmla="*/ 1323 w 2890"/>
                <a:gd name="T57" fmla="*/ 455 h 1626"/>
                <a:gd name="T58" fmla="*/ 1132 w 2890"/>
                <a:gd name="T59" fmla="*/ 522 h 1626"/>
                <a:gd name="T60" fmla="*/ 839 w 2890"/>
                <a:gd name="T61" fmla="*/ 869 h 1626"/>
                <a:gd name="T62" fmla="*/ 657 w 2890"/>
                <a:gd name="T63" fmla="*/ 753 h 1626"/>
                <a:gd name="T64" fmla="*/ 323 w 2890"/>
                <a:gd name="T65" fmla="*/ 1087 h 1626"/>
                <a:gd name="T66" fmla="*/ 417 w 2890"/>
                <a:gd name="T67" fmla="*/ 1100 h 1626"/>
                <a:gd name="T68" fmla="*/ 783 w 2890"/>
                <a:gd name="T69" fmla="*/ 1007 h 1626"/>
                <a:gd name="T70" fmla="*/ 878 w 2890"/>
                <a:gd name="T71" fmla="*/ 1013 h 1626"/>
                <a:gd name="T72" fmla="*/ 2328 w 2890"/>
                <a:gd name="T73" fmla="*/ 1220 h 1626"/>
                <a:gd name="T74" fmla="*/ 2328 w 2890"/>
                <a:gd name="T75" fmla="*/ 1457 h 1626"/>
                <a:gd name="T76" fmla="*/ 2658 w 2890"/>
                <a:gd name="T77" fmla="*/ 201 h 1626"/>
                <a:gd name="T78" fmla="*/ 2065 w 2890"/>
                <a:gd name="T79" fmla="*/ 135 h 1626"/>
                <a:gd name="T80" fmla="*/ 1998 w 2890"/>
                <a:gd name="T81" fmla="*/ 1038 h 1626"/>
                <a:gd name="T82" fmla="*/ 2591 w 2890"/>
                <a:gd name="T83" fmla="*/ 1104 h 1626"/>
                <a:gd name="T84" fmla="*/ 2658 w 2890"/>
                <a:gd name="T85" fmla="*/ 201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90" h="1626">
                  <a:moveTo>
                    <a:pt x="2524" y="971"/>
                  </a:moveTo>
                  <a:lnTo>
                    <a:pt x="2132" y="971"/>
                  </a:lnTo>
                  <a:lnTo>
                    <a:pt x="2132" y="268"/>
                  </a:lnTo>
                  <a:lnTo>
                    <a:pt x="2524" y="268"/>
                  </a:lnTo>
                  <a:lnTo>
                    <a:pt x="2524" y="971"/>
                  </a:lnTo>
                  <a:close/>
                  <a:moveTo>
                    <a:pt x="2890" y="1560"/>
                  </a:moveTo>
                  <a:cubicBezTo>
                    <a:pt x="2890" y="1596"/>
                    <a:pt x="2860" y="1626"/>
                    <a:pt x="2823" y="1626"/>
                  </a:cubicBezTo>
                  <a:lnTo>
                    <a:pt x="2718" y="1626"/>
                  </a:lnTo>
                  <a:lnTo>
                    <a:pt x="1938" y="1626"/>
                  </a:lnTo>
                  <a:lnTo>
                    <a:pt x="1204" y="1626"/>
                  </a:lnTo>
                  <a:lnTo>
                    <a:pt x="566" y="1626"/>
                  </a:lnTo>
                  <a:lnTo>
                    <a:pt x="67" y="1626"/>
                  </a:lnTo>
                  <a:cubicBezTo>
                    <a:pt x="30" y="1626"/>
                    <a:pt x="0" y="1596"/>
                    <a:pt x="0" y="1560"/>
                  </a:cubicBezTo>
                  <a:cubicBezTo>
                    <a:pt x="0" y="1523"/>
                    <a:pt x="30" y="1493"/>
                    <a:pt x="67" y="1493"/>
                  </a:cubicBezTo>
                  <a:lnTo>
                    <a:pt x="500" y="1493"/>
                  </a:lnTo>
                  <a:cubicBezTo>
                    <a:pt x="505" y="1461"/>
                    <a:pt x="532" y="1436"/>
                    <a:pt x="566" y="1436"/>
                  </a:cubicBezTo>
                  <a:cubicBezTo>
                    <a:pt x="614" y="1436"/>
                    <a:pt x="655" y="1407"/>
                    <a:pt x="673" y="1365"/>
                  </a:cubicBezTo>
                  <a:lnTo>
                    <a:pt x="125" y="1365"/>
                  </a:lnTo>
                  <a:cubicBezTo>
                    <a:pt x="88" y="1365"/>
                    <a:pt x="59" y="1335"/>
                    <a:pt x="59" y="1299"/>
                  </a:cubicBezTo>
                  <a:lnTo>
                    <a:pt x="59" y="231"/>
                  </a:lnTo>
                  <a:cubicBezTo>
                    <a:pt x="59" y="194"/>
                    <a:pt x="88" y="164"/>
                    <a:pt x="125" y="164"/>
                  </a:cubicBezTo>
                  <a:lnTo>
                    <a:pt x="1645" y="164"/>
                  </a:lnTo>
                  <a:cubicBezTo>
                    <a:pt x="1681" y="164"/>
                    <a:pt x="1711" y="194"/>
                    <a:pt x="1711" y="231"/>
                  </a:cubicBezTo>
                  <a:lnTo>
                    <a:pt x="1711" y="1299"/>
                  </a:lnTo>
                  <a:cubicBezTo>
                    <a:pt x="1711" y="1335"/>
                    <a:pt x="1681" y="1365"/>
                    <a:pt x="1645" y="1365"/>
                  </a:cubicBezTo>
                  <a:lnTo>
                    <a:pt x="1097" y="1365"/>
                  </a:lnTo>
                  <a:cubicBezTo>
                    <a:pt x="1115" y="1407"/>
                    <a:pt x="1156" y="1436"/>
                    <a:pt x="1204" y="1436"/>
                  </a:cubicBezTo>
                  <a:cubicBezTo>
                    <a:pt x="1238" y="1436"/>
                    <a:pt x="1265" y="1461"/>
                    <a:pt x="1270" y="1493"/>
                  </a:cubicBezTo>
                  <a:lnTo>
                    <a:pt x="1871" y="1493"/>
                  </a:lnTo>
                  <a:lnTo>
                    <a:pt x="1871" y="66"/>
                  </a:lnTo>
                  <a:cubicBezTo>
                    <a:pt x="1871" y="29"/>
                    <a:pt x="1901" y="0"/>
                    <a:pt x="1938" y="0"/>
                  </a:cubicBezTo>
                  <a:lnTo>
                    <a:pt x="2718" y="0"/>
                  </a:lnTo>
                  <a:cubicBezTo>
                    <a:pt x="2755" y="0"/>
                    <a:pt x="2784" y="29"/>
                    <a:pt x="2784" y="66"/>
                  </a:cubicBezTo>
                  <a:lnTo>
                    <a:pt x="2784" y="1493"/>
                  </a:lnTo>
                  <a:lnTo>
                    <a:pt x="2823" y="1493"/>
                  </a:lnTo>
                  <a:cubicBezTo>
                    <a:pt x="2860" y="1493"/>
                    <a:pt x="2890" y="1523"/>
                    <a:pt x="2890" y="1560"/>
                  </a:cubicBezTo>
                  <a:close/>
                  <a:moveTo>
                    <a:pt x="878" y="1013"/>
                  </a:moveTo>
                  <a:lnTo>
                    <a:pt x="1264" y="665"/>
                  </a:lnTo>
                  <a:cubicBezTo>
                    <a:pt x="1276" y="686"/>
                    <a:pt x="1298" y="700"/>
                    <a:pt x="1323" y="700"/>
                  </a:cubicBezTo>
                  <a:cubicBezTo>
                    <a:pt x="1360" y="700"/>
                    <a:pt x="1390" y="670"/>
                    <a:pt x="1390" y="634"/>
                  </a:cubicBezTo>
                  <a:lnTo>
                    <a:pt x="1390" y="522"/>
                  </a:lnTo>
                  <a:cubicBezTo>
                    <a:pt x="1390" y="518"/>
                    <a:pt x="1390" y="514"/>
                    <a:pt x="1389" y="510"/>
                  </a:cubicBezTo>
                  <a:cubicBezTo>
                    <a:pt x="1389" y="509"/>
                    <a:pt x="1388" y="508"/>
                    <a:pt x="1388" y="506"/>
                  </a:cubicBezTo>
                  <a:cubicBezTo>
                    <a:pt x="1387" y="504"/>
                    <a:pt x="1386" y="501"/>
                    <a:pt x="1385" y="498"/>
                  </a:cubicBezTo>
                  <a:cubicBezTo>
                    <a:pt x="1385" y="497"/>
                    <a:pt x="1385" y="496"/>
                    <a:pt x="1384" y="495"/>
                  </a:cubicBezTo>
                  <a:cubicBezTo>
                    <a:pt x="1383" y="492"/>
                    <a:pt x="1381" y="488"/>
                    <a:pt x="1379" y="485"/>
                  </a:cubicBezTo>
                  <a:cubicBezTo>
                    <a:pt x="1378" y="485"/>
                    <a:pt x="1378" y="484"/>
                    <a:pt x="1377" y="483"/>
                  </a:cubicBezTo>
                  <a:cubicBezTo>
                    <a:pt x="1376" y="481"/>
                    <a:pt x="1374" y="478"/>
                    <a:pt x="1372" y="476"/>
                  </a:cubicBezTo>
                  <a:cubicBezTo>
                    <a:pt x="1371" y="475"/>
                    <a:pt x="1370" y="474"/>
                    <a:pt x="1369" y="474"/>
                  </a:cubicBezTo>
                  <a:cubicBezTo>
                    <a:pt x="1367" y="472"/>
                    <a:pt x="1365" y="470"/>
                    <a:pt x="1362" y="468"/>
                  </a:cubicBezTo>
                  <a:cubicBezTo>
                    <a:pt x="1361" y="467"/>
                    <a:pt x="1361" y="467"/>
                    <a:pt x="1360" y="466"/>
                  </a:cubicBezTo>
                  <a:cubicBezTo>
                    <a:pt x="1357" y="464"/>
                    <a:pt x="1354" y="463"/>
                    <a:pt x="1350" y="461"/>
                  </a:cubicBezTo>
                  <a:cubicBezTo>
                    <a:pt x="1350" y="461"/>
                    <a:pt x="1350" y="461"/>
                    <a:pt x="1350" y="461"/>
                  </a:cubicBezTo>
                  <a:cubicBezTo>
                    <a:pt x="1349" y="460"/>
                    <a:pt x="1348" y="460"/>
                    <a:pt x="1347" y="460"/>
                  </a:cubicBezTo>
                  <a:cubicBezTo>
                    <a:pt x="1344" y="459"/>
                    <a:pt x="1341" y="458"/>
                    <a:pt x="1339" y="457"/>
                  </a:cubicBezTo>
                  <a:cubicBezTo>
                    <a:pt x="1337" y="457"/>
                    <a:pt x="1336" y="457"/>
                    <a:pt x="1335" y="456"/>
                  </a:cubicBezTo>
                  <a:cubicBezTo>
                    <a:pt x="1332" y="456"/>
                    <a:pt x="1328" y="456"/>
                    <a:pt x="1325" y="455"/>
                  </a:cubicBezTo>
                  <a:cubicBezTo>
                    <a:pt x="1324" y="455"/>
                    <a:pt x="1324" y="455"/>
                    <a:pt x="1323" y="455"/>
                  </a:cubicBezTo>
                  <a:lnTo>
                    <a:pt x="1199" y="455"/>
                  </a:lnTo>
                  <a:cubicBezTo>
                    <a:pt x="1162" y="455"/>
                    <a:pt x="1132" y="485"/>
                    <a:pt x="1132" y="522"/>
                  </a:cubicBezTo>
                  <a:cubicBezTo>
                    <a:pt x="1132" y="545"/>
                    <a:pt x="1144" y="566"/>
                    <a:pt x="1162" y="578"/>
                  </a:cubicBezTo>
                  <a:lnTo>
                    <a:pt x="839" y="869"/>
                  </a:lnTo>
                  <a:lnTo>
                    <a:pt x="747" y="763"/>
                  </a:lnTo>
                  <a:cubicBezTo>
                    <a:pt x="724" y="737"/>
                    <a:pt x="685" y="733"/>
                    <a:pt x="657" y="753"/>
                  </a:cubicBezTo>
                  <a:lnTo>
                    <a:pt x="337" y="993"/>
                  </a:lnTo>
                  <a:cubicBezTo>
                    <a:pt x="307" y="1016"/>
                    <a:pt x="301" y="1057"/>
                    <a:pt x="323" y="1087"/>
                  </a:cubicBezTo>
                  <a:cubicBezTo>
                    <a:pt x="336" y="1104"/>
                    <a:pt x="356" y="1113"/>
                    <a:pt x="377" y="1113"/>
                  </a:cubicBezTo>
                  <a:cubicBezTo>
                    <a:pt x="391" y="1113"/>
                    <a:pt x="405" y="1109"/>
                    <a:pt x="417" y="1100"/>
                  </a:cubicBezTo>
                  <a:lnTo>
                    <a:pt x="687" y="897"/>
                  </a:lnTo>
                  <a:lnTo>
                    <a:pt x="783" y="1007"/>
                  </a:lnTo>
                  <a:cubicBezTo>
                    <a:pt x="795" y="1021"/>
                    <a:pt x="811" y="1029"/>
                    <a:pt x="829" y="1030"/>
                  </a:cubicBezTo>
                  <a:cubicBezTo>
                    <a:pt x="847" y="1031"/>
                    <a:pt x="865" y="1025"/>
                    <a:pt x="878" y="1013"/>
                  </a:cubicBezTo>
                  <a:close/>
                  <a:moveTo>
                    <a:pt x="2447" y="1339"/>
                  </a:moveTo>
                  <a:cubicBezTo>
                    <a:pt x="2447" y="1273"/>
                    <a:pt x="2393" y="1220"/>
                    <a:pt x="2328" y="1220"/>
                  </a:cubicBezTo>
                  <a:cubicBezTo>
                    <a:pt x="2263" y="1220"/>
                    <a:pt x="2209" y="1273"/>
                    <a:pt x="2209" y="1339"/>
                  </a:cubicBezTo>
                  <a:cubicBezTo>
                    <a:pt x="2209" y="1404"/>
                    <a:pt x="2263" y="1457"/>
                    <a:pt x="2328" y="1457"/>
                  </a:cubicBezTo>
                  <a:cubicBezTo>
                    <a:pt x="2393" y="1457"/>
                    <a:pt x="2447" y="1404"/>
                    <a:pt x="2447" y="1339"/>
                  </a:cubicBezTo>
                  <a:close/>
                  <a:moveTo>
                    <a:pt x="2658" y="201"/>
                  </a:moveTo>
                  <a:cubicBezTo>
                    <a:pt x="2658" y="164"/>
                    <a:pt x="2628" y="135"/>
                    <a:pt x="2591" y="135"/>
                  </a:cubicBezTo>
                  <a:lnTo>
                    <a:pt x="2065" y="135"/>
                  </a:lnTo>
                  <a:cubicBezTo>
                    <a:pt x="2028" y="135"/>
                    <a:pt x="1998" y="164"/>
                    <a:pt x="1998" y="201"/>
                  </a:cubicBezTo>
                  <a:lnTo>
                    <a:pt x="1998" y="1038"/>
                  </a:lnTo>
                  <a:cubicBezTo>
                    <a:pt x="1998" y="1075"/>
                    <a:pt x="2028" y="1104"/>
                    <a:pt x="2065" y="1104"/>
                  </a:cubicBezTo>
                  <a:lnTo>
                    <a:pt x="2591" y="1104"/>
                  </a:lnTo>
                  <a:cubicBezTo>
                    <a:pt x="2628" y="1104"/>
                    <a:pt x="2658" y="1075"/>
                    <a:pt x="2658" y="1038"/>
                  </a:cubicBezTo>
                  <a:lnTo>
                    <a:pt x="2658" y="2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4285" y="1745166"/>
            <a:ext cx="1182028" cy="1182030"/>
            <a:chOff x="6944285" y="1745166"/>
            <a:chExt cx="1182028" cy="1182030"/>
          </a:xfrm>
        </p:grpSpPr>
        <p:sp>
          <p:nvSpPr>
            <p:cNvPr id="11" name="流程图: 接点 10"/>
            <p:cNvSpPr/>
            <p:nvPr/>
          </p:nvSpPr>
          <p:spPr>
            <a:xfrm>
              <a:off x="6944285" y="1745166"/>
              <a:ext cx="1182028" cy="118203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0" name="educational-video_4258"/>
            <p:cNvSpPr>
              <a:spLocks noChangeAspect="1"/>
            </p:cNvSpPr>
            <p:nvPr/>
          </p:nvSpPr>
          <p:spPr bwMode="auto">
            <a:xfrm>
              <a:off x="7230456" y="2110212"/>
              <a:ext cx="609685" cy="451938"/>
            </a:xfrm>
            <a:custGeom>
              <a:avLst/>
              <a:gdLst>
                <a:gd name="connsiteX0" fmla="*/ 249112 w 607826"/>
                <a:gd name="connsiteY0" fmla="*/ 383541 h 450560"/>
                <a:gd name="connsiteX1" fmla="*/ 235921 w 607826"/>
                <a:gd name="connsiteY1" fmla="*/ 404954 h 450560"/>
                <a:gd name="connsiteX2" fmla="*/ 314119 w 607826"/>
                <a:gd name="connsiteY2" fmla="*/ 404954 h 450560"/>
                <a:gd name="connsiteX3" fmla="*/ 300928 w 607826"/>
                <a:gd name="connsiteY3" fmla="*/ 383541 h 450560"/>
                <a:gd name="connsiteX4" fmla="*/ 42040 w 607826"/>
                <a:gd name="connsiteY4" fmla="*/ 316556 h 450560"/>
                <a:gd name="connsiteX5" fmla="*/ 395258 w 607826"/>
                <a:gd name="connsiteY5" fmla="*/ 316556 h 450560"/>
                <a:gd name="connsiteX6" fmla="*/ 391937 w 607826"/>
                <a:gd name="connsiteY6" fmla="*/ 330294 h 450560"/>
                <a:gd name="connsiteX7" fmla="*/ 53713 w 607826"/>
                <a:gd name="connsiteY7" fmla="*/ 330294 h 450560"/>
                <a:gd name="connsiteX8" fmla="*/ 38339 w 607826"/>
                <a:gd name="connsiteY8" fmla="*/ 372456 h 450560"/>
                <a:gd name="connsiteX9" fmla="*/ 390798 w 607826"/>
                <a:gd name="connsiteY9" fmla="*/ 372456 h 450560"/>
                <a:gd name="connsiteX10" fmla="*/ 392411 w 607826"/>
                <a:gd name="connsiteY10" fmla="*/ 372456 h 450560"/>
                <a:gd name="connsiteX11" fmla="*/ 420217 w 607826"/>
                <a:gd name="connsiteY11" fmla="*/ 428261 h 450560"/>
                <a:gd name="connsiteX12" fmla="*/ 7022 w 607826"/>
                <a:gd name="connsiteY12" fmla="*/ 428261 h 450560"/>
                <a:gd name="connsiteX13" fmla="*/ 0 w 607826"/>
                <a:gd name="connsiteY13" fmla="*/ 409691 h 450560"/>
                <a:gd name="connsiteX14" fmla="*/ 485572 w 607826"/>
                <a:gd name="connsiteY14" fmla="*/ 290430 h 450560"/>
                <a:gd name="connsiteX15" fmla="*/ 480921 w 607826"/>
                <a:gd name="connsiteY15" fmla="*/ 296400 h 450560"/>
                <a:gd name="connsiteX16" fmla="*/ 480921 w 607826"/>
                <a:gd name="connsiteY16" fmla="*/ 403469 h 450560"/>
                <a:gd name="connsiteX17" fmla="*/ 485572 w 607826"/>
                <a:gd name="connsiteY17" fmla="*/ 409438 h 450560"/>
                <a:gd name="connsiteX18" fmla="*/ 493640 w 607826"/>
                <a:gd name="connsiteY18" fmla="*/ 408017 h 450560"/>
                <a:gd name="connsiteX19" fmla="*/ 555717 w 607826"/>
                <a:gd name="connsiteY19" fmla="*/ 354482 h 450560"/>
                <a:gd name="connsiteX20" fmla="*/ 555717 w 607826"/>
                <a:gd name="connsiteY20" fmla="*/ 345291 h 450560"/>
                <a:gd name="connsiteX21" fmla="*/ 493640 w 607826"/>
                <a:gd name="connsiteY21" fmla="*/ 291757 h 450560"/>
                <a:gd name="connsiteX22" fmla="*/ 485572 w 607826"/>
                <a:gd name="connsiteY22" fmla="*/ 290430 h 450560"/>
                <a:gd name="connsiteX23" fmla="*/ 507119 w 607826"/>
                <a:gd name="connsiteY23" fmla="*/ 249308 h 450560"/>
                <a:gd name="connsiteX24" fmla="*/ 607826 w 607826"/>
                <a:gd name="connsiteY24" fmla="*/ 349934 h 450560"/>
                <a:gd name="connsiteX25" fmla="*/ 507119 w 607826"/>
                <a:gd name="connsiteY25" fmla="*/ 450560 h 450560"/>
                <a:gd name="connsiteX26" fmla="*/ 406316 w 607826"/>
                <a:gd name="connsiteY26" fmla="*/ 349934 h 450560"/>
                <a:gd name="connsiteX27" fmla="*/ 507119 w 607826"/>
                <a:gd name="connsiteY27" fmla="*/ 249308 h 450560"/>
                <a:gd name="connsiteX28" fmla="*/ 115953 w 607826"/>
                <a:gd name="connsiteY28" fmla="*/ 178774 h 450560"/>
                <a:gd name="connsiteX29" fmla="*/ 115763 w 607826"/>
                <a:gd name="connsiteY29" fmla="*/ 263471 h 450560"/>
                <a:gd name="connsiteX30" fmla="*/ 125253 w 607826"/>
                <a:gd name="connsiteY30" fmla="*/ 263471 h 450560"/>
                <a:gd name="connsiteX31" fmla="*/ 125348 w 607826"/>
                <a:gd name="connsiteY31" fmla="*/ 178774 h 450560"/>
                <a:gd name="connsiteX32" fmla="*/ 255184 w 607826"/>
                <a:gd name="connsiteY32" fmla="*/ 77410 h 450560"/>
                <a:gd name="connsiteX33" fmla="*/ 469029 w 607826"/>
                <a:gd name="connsiteY33" fmla="*/ 77410 h 450560"/>
                <a:gd name="connsiteX34" fmla="*/ 477093 w 607826"/>
                <a:gd name="connsiteY34" fmla="*/ 85462 h 450560"/>
                <a:gd name="connsiteX35" fmla="*/ 477093 w 607826"/>
                <a:gd name="connsiteY35" fmla="*/ 237125 h 450560"/>
                <a:gd name="connsiteX36" fmla="*/ 446070 w 607826"/>
                <a:gd name="connsiteY36" fmla="*/ 250577 h 450560"/>
                <a:gd name="connsiteX37" fmla="*/ 255184 w 607826"/>
                <a:gd name="connsiteY37" fmla="*/ 250577 h 450560"/>
                <a:gd name="connsiteX38" fmla="*/ 247120 w 607826"/>
                <a:gd name="connsiteY38" fmla="*/ 242430 h 450560"/>
                <a:gd name="connsiteX39" fmla="*/ 247120 w 607826"/>
                <a:gd name="connsiteY39" fmla="*/ 230020 h 450560"/>
                <a:gd name="connsiteX40" fmla="*/ 263343 w 607826"/>
                <a:gd name="connsiteY40" fmla="*/ 219221 h 450560"/>
                <a:gd name="connsiteX41" fmla="*/ 263343 w 607826"/>
                <a:gd name="connsiteY41" fmla="*/ 234378 h 450560"/>
                <a:gd name="connsiteX42" fmla="*/ 460870 w 607826"/>
                <a:gd name="connsiteY42" fmla="*/ 234378 h 450560"/>
                <a:gd name="connsiteX43" fmla="*/ 460870 w 607826"/>
                <a:gd name="connsiteY43" fmla="*/ 93609 h 450560"/>
                <a:gd name="connsiteX44" fmla="*/ 263343 w 607826"/>
                <a:gd name="connsiteY44" fmla="*/ 93609 h 450560"/>
                <a:gd name="connsiteX45" fmla="*/ 263343 w 607826"/>
                <a:gd name="connsiteY45" fmla="*/ 152815 h 450560"/>
                <a:gd name="connsiteX46" fmla="*/ 261161 w 607826"/>
                <a:gd name="connsiteY46" fmla="*/ 154520 h 450560"/>
                <a:gd name="connsiteX47" fmla="*/ 258884 w 607826"/>
                <a:gd name="connsiteY47" fmla="*/ 156036 h 450560"/>
                <a:gd name="connsiteX48" fmla="*/ 247120 w 607826"/>
                <a:gd name="connsiteY48" fmla="*/ 138700 h 450560"/>
                <a:gd name="connsiteX49" fmla="*/ 247120 w 607826"/>
                <a:gd name="connsiteY49" fmla="*/ 85462 h 450560"/>
                <a:gd name="connsiteX50" fmla="*/ 255184 w 607826"/>
                <a:gd name="connsiteY50" fmla="*/ 77410 h 450560"/>
                <a:gd name="connsiteX51" fmla="*/ 169392 w 607826"/>
                <a:gd name="connsiteY51" fmla="*/ 59416 h 450560"/>
                <a:gd name="connsiteX52" fmla="*/ 203581 w 607826"/>
                <a:gd name="connsiteY52" fmla="*/ 93535 h 450560"/>
                <a:gd name="connsiteX53" fmla="*/ 169392 w 607826"/>
                <a:gd name="connsiteY53" fmla="*/ 127654 h 450560"/>
                <a:gd name="connsiteX54" fmla="*/ 135203 w 607826"/>
                <a:gd name="connsiteY54" fmla="*/ 93535 h 450560"/>
                <a:gd name="connsiteX55" fmla="*/ 169392 w 607826"/>
                <a:gd name="connsiteY55" fmla="*/ 59416 h 450560"/>
                <a:gd name="connsiteX56" fmla="*/ 53700 w 607826"/>
                <a:gd name="connsiteY56" fmla="*/ 0 h 450560"/>
                <a:gd name="connsiteX57" fmla="*/ 218253 w 607826"/>
                <a:gd name="connsiteY57" fmla="*/ 0 h 450560"/>
                <a:gd name="connsiteX58" fmla="*/ 535309 w 607826"/>
                <a:gd name="connsiteY58" fmla="*/ 0 h 450560"/>
                <a:gd name="connsiteX59" fmla="*/ 535309 w 607826"/>
                <a:gd name="connsiteY59" fmla="*/ 145615 h 450560"/>
                <a:gd name="connsiteX60" fmla="*/ 535309 w 607826"/>
                <a:gd name="connsiteY60" fmla="*/ 236470 h 450560"/>
                <a:gd name="connsiteX61" fmla="*/ 507504 w 607826"/>
                <a:gd name="connsiteY61" fmla="*/ 233154 h 450560"/>
                <a:gd name="connsiteX62" fmla="*/ 501810 w 607826"/>
                <a:gd name="connsiteY62" fmla="*/ 233249 h 450560"/>
                <a:gd name="connsiteX63" fmla="*/ 501810 w 607826"/>
                <a:gd name="connsiteY63" fmla="*/ 141067 h 450560"/>
                <a:gd name="connsiteX64" fmla="*/ 501810 w 607826"/>
                <a:gd name="connsiteY64" fmla="*/ 29653 h 450560"/>
                <a:gd name="connsiteX65" fmla="*/ 214647 w 607826"/>
                <a:gd name="connsiteY65" fmla="*/ 29653 h 450560"/>
                <a:gd name="connsiteX66" fmla="*/ 87199 w 607826"/>
                <a:gd name="connsiteY66" fmla="*/ 29653 h 450560"/>
                <a:gd name="connsiteX67" fmla="*/ 87199 w 607826"/>
                <a:gd name="connsiteY67" fmla="*/ 152625 h 450560"/>
                <a:gd name="connsiteX68" fmla="*/ 87199 w 607826"/>
                <a:gd name="connsiteY68" fmla="*/ 163520 h 450560"/>
                <a:gd name="connsiteX69" fmla="*/ 135123 w 607826"/>
                <a:gd name="connsiteY69" fmla="*/ 134151 h 450560"/>
                <a:gd name="connsiteX70" fmla="*/ 153817 w 607826"/>
                <a:gd name="connsiteY70" fmla="*/ 134151 h 450560"/>
                <a:gd name="connsiteX71" fmla="*/ 170330 w 607826"/>
                <a:gd name="connsiteY71" fmla="*/ 161057 h 450560"/>
                <a:gd name="connsiteX72" fmla="*/ 186652 w 607826"/>
                <a:gd name="connsiteY72" fmla="*/ 134151 h 450560"/>
                <a:gd name="connsiteX73" fmla="*/ 206106 w 607826"/>
                <a:gd name="connsiteY73" fmla="*/ 134151 h 450560"/>
                <a:gd name="connsiteX74" fmla="*/ 254410 w 607826"/>
                <a:gd name="connsiteY74" fmla="*/ 172331 h 450560"/>
                <a:gd name="connsiteX75" fmla="*/ 254410 w 607826"/>
                <a:gd name="connsiteY75" fmla="*/ 177447 h 450560"/>
                <a:gd name="connsiteX76" fmla="*/ 274054 w 607826"/>
                <a:gd name="connsiteY76" fmla="*/ 163994 h 450560"/>
                <a:gd name="connsiteX77" fmla="*/ 285631 w 607826"/>
                <a:gd name="connsiteY77" fmla="*/ 159541 h 450560"/>
                <a:gd name="connsiteX78" fmla="*/ 294077 w 607826"/>
                <a:gd name="connsiteY78" fmla="*/ 162478 h 450560"/>
                <a:gd name="connsiteX79" fmla="*/ 294457 w 607826"/>
                <a:gd name="connsiteY79" fmla="*/ 162857 h 450560"/>
                <a:gd name="connsiteX80" fmla="*/ 352629 w 607826"/>
                <a:gd name="connsiteY80" fmla="*/ 121267 h 450560"/>
                <a:gd name="connsiteX81" fmla="*/ 356995 w 607826"/>
                <a:gd name="connsiteY81" fmla="*/ 127425 h 450560"/>
                <a:gd name="connsiteX82" fmla="*/ 298917 w 607826"/>
                <a:gd name="connsiteY82" fmla="*/ 168921 h 450560"/>
                <a:gd name="connsiteX83" fmla="*/ 295406 w 607826"/>
                <a:gd name="connsiteY83" fmla="*/ 185311 h 450560"/>
                <a:gd name="connsiteX84" fmla="*/ 285631 w 607826"/>
                <a:gd name="connsiteY84" fmla="*/ 191942 h 450560"/>
                <a:gd name="connsiteX85" fmla="*/ 272061 w 607826"/>
                <a:gd name="connsiteY85" fmla="*/ 200943 h 450560"/>
                <a:gd name="connsiteX86" fmla="*/ 246248 w 607826"/>
                <a:gd name="connsiteY86" fmla="*/ 218280 h 450560"/>
                <a:gd name="connsiteX87" fmla="*/ 246154 w 607826"/>
                <a:gd name="connsiteY87" fmla="*/ 218185 h 450560"/>
                <a:gd name="connsiteX88" fmla="*/ 239511 w 607826"/>
                <a:gd name="connsiteY88" fmla="*/ 219891 h 450560"/>
                <a:gd name="connsiteX89" fmla="*/ 224612 w 607826"/>
                <a:gd name="connsiteY89" fmla="*/ 205016 h 450560"/>
                <a:gd name="connsiteX90" fmla="*/ 224612 w 607826"/>
                <a:gd name="connsiteY90" fmla="*/ 204922 h 450560"/>
                <a:gd name="connsiteX91" fmla="*/ 224612 w 607826"/>
                <a:gd name="connsiteY91" fmla="*/ 178489 h 450560"/>
                <a:gd name="connsiteX92" fmla="*/ 214837 w 607826"/>
                <a:gd name="connsiteY92" fmla="*/ 178489 h 450560"/>
                <a:gd name="connsiteX93" fmla="*/ 214837 w 607826"/>
                <a:gd name="connsiteY93" fmla="*/ 263661 h 450560"/>
                <a:gd name="connsiteX94" fmla="*/ 428738 w 607826"/>
                <a:gd name="connsiteY94" fmla="*/ 263566 h 450560"/>
                <a:gd name="connsiteX95" fmla="*/ 404824 w 607826"/>
                <a:gd name="connsiteY95" fmla="*/ 293693 h 450560"/>
                <a:gd name="connsiteX96" fmla="*/ 53700 w 607826"/>
                <a:gd name="connsiteY96" fmla="*/ 293693 h 450560"/>
                <a:gd name="connsiteX97" fmla="*/ 53700 w 607826"/>
                <a:gd name="connsiteY97" fmla="*/ 148078 h 45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607826" h="450560">
                  <a:moveTo>
                    <a:pt x="249112" y="383541"/>
                  </a:moveTo>
                  <a:lnTo>
                    <a:pt x="235921" y="404954"/>
                  </a:lnTo>
                  <a:lnTo>
                    <a:pt x="314119" y="404954"/>
                  </a:lnTo>
                  <a:lnTo>
                    <a:pt x="300928" y="383541"/>
                  </a:lnTo>
                  <a:close/>
                  <a:moveTo>
                    <a:pt x="42040" y="316556"/>
                  </a:moveTo>
                  <a:lnTo>
                    <a:pt x="395258" y="316556"/>
                  </a:lnTo>
                  <a:cubicBezTo>
                    <a:pt x="393835" y="321104"/>
                    <a:pt x="392791" y="325652"/>
                    <a:pt x="391937" y="330294"/>
                  </a:cubicBezTo>
                  <a:lnTo>
                    <a:pt x="53713" y="330294"/>
                  </a:lnTo>
                  <a:lnTo>
                    <a:pt x="38339" y="372456"/>
                  </a:lnTo>
                  <a:lnTo>
                    <a:pt x="390798" y="372456"/>
                  </a:lnTo>
                  <a:lnTo>
                    <a:pt x="392411" y="372456"/>
                  </a:lnTo>
                  <a:cubicBezTo>
                    <a:pt x="396492" y="393584"/>
                    <a:pt x="406362" y="412818"/>
                    <a:pt x="420217" y="428261"/>
                  </a:cubicBezTo>
                  <a:lnTo>
                    <a:pt x="7022" y="428261"/>
                  </a:lnTo>
                  <a:lnTo>
                    <a:pt x="0" y="409691"/>
                  </a:lnTo>
                  <a:close/>
                  <a:moveTo>
                    <a:pt x="485572" y="290430"/>
                  </a:moveTo>
                  <a:cubicBezTo>
                    <a:pt x="482820" y="291473"/>
                    <a:pt x="480921" y="293841"/>
                    <a:pt x="480921" y="296400"/>
                  </a:cubicBezTo>
                  <a:lnTo>
                    <a:pt x="480921" y="403469"/>
                  </a:lnTo>
                  <a:cubicBezTo>
                    <a:pt x="480921" y="406027"/>
                    <a:pt x="482820" y="408396"/>
                    <a:pt x="485572" y="409438"/>
                  </a:cubicBezTo>
                  <a:cubicBezTo>
                    <a:pt x="488325" y="410386"/>
                    <a:pt x="491552" y="409817"/>
                    <a:pt x="493640" y="408017"/>
                  </a:cubicBezTo>
                  <a:lnTo>
                    <a:pt x="555717" y="354482"/>
                  </a:lnTo>
                  <a:cubicBezTo>
                    <a:pt x="558659" y="351924"/>
                    <a:pt x="558659" y="347944"/>
                    <a:pt x="555717" y="345291"/>
                  </a:cubicBezTo>
                  <a:lnTo>
                    <a:pt x="493640" y="291757"/>
                  </a:lnTo>
                  <a:cubicBezTo>
                    <a:pt x="491552" y="290051"/>
                    <a:pt x="488325" y="289483"/>
                    <a:pt x="485572" y="290430"/>
                  </a:cubicBezTo>
                  <a:close/>
                  <a:moveTo>
                    <a:pt x="507119" y="249308"/>
                  </a:moveTo>
                  <a:cubicBezTo>
                    <a:pt x="562740" y="249308"/>
                    <a:pt x="607921" y="294410"/>
                    <a:pt x="607826" y="349934"/>
                  </a:cubicBezTo>
                  <a:cubicBezTo>
                    <a:pt x="607826" y="405553"/>
                    <a:pt x="562740" y="450560"/>
                    <a:pt x="507119" y="450560"/>
                  </a:cubicBezTo>
                  <a:cubicBezTo>
                    <a:pt x="451497" y="450560"/>
                    <a:pt x="406316" y="405553"/>
                    <a:pt x="406316" y="349934"/>
                  </a:cubicBezTo>
                  <a:cubicBezTo>
                    <a:pt x="406316" y="294410"/>
                    <a:pt x="451497" y="249308"/>
                    <a:pt x="507119" y="249308"/>
                  </a:cubicBezTo>
                  <a:close/>
                  <a:moveTo>
                    <a:pt x="115953" y="178774"/>
                  </a:moveTo>
                  <a:lnTo>
                    <a:pt x="115763" y="263471"/>
                  </a:lnTo>
                  <a:lnTo>
                    <a:pt x="125253" y="263471"/>
                  </a:lnTo>
                  <a:lnTo>
                    <a:pt x="125348" y="178774"/>
                  </a:lnTo>
                  <a:close/>
                  <a:moveTo>
                    <a:pt x="255184" y="77410"/>
                  </a:moveTo>
                  <a:lnTo>
                    <a:pt x="469029" y="77410"/>
                  </a:lnTo>
                  <a:cubicBezTo>
                    <a:pt x="473488" y="77410"/>
                    <a:pt x="477093" y="81010"/>
                    <a:pt x="477093" y="85462"/>
                  </a:cubicBezTo>
                  <a:lnTo>
                    <a:pt x="477093" y="237125"/>
                  </a:lnTo>
                  <a:cubicBezTo>
                    <a:pt x="465993" y="240156"/>
                    <a:pt x="455557" y="244703"/>
                    <a:pt x="446070" y="250577"/>
                  </a:cubicBezTo>
                  <a:lnTo>
                    <a:pt x="255184" y="250577"/>
                  </a:lnTo>
                  <a:cubicBezTo>
                    <a:pt x="250725" y="250577"/>
                    <a:pt x="247120" y="246977"/>
                    <a:pt x="247120" y="242430"/>
                  </a:cubicBezTo>
                  <a:lnTo>
                    <a:pt x="247120" y="230020"/>
                  </a:lnTo>
                  <a:lnTo>
                    <a:pt x="263343" y="219221"/>
                  </a:lnTo>
                  <a:lnTo>
                    <a:pt x="263343" y="234378"/>
                  </a:lnTo>
                  <a:lnTo>
                    <a:pt x="460870" y="234378"/>
                  </a:lnTo>
                  <a:lnTo>
                    <a:pt x="460870" y="93609"/>
                  </a:lnTo>
                  <a:lnTo>
                    <a:pt x="263343" y="93609"/>
                  </a:lnTo>
                  <a:lnTo>
                    <a:pt x="263343" y="152815"/>
                  </a:lnTo>
                  <a:cubicBezTo>
                    <a:pt x="262584" y="153383"/>
                    <a:pt x="261825" y="153857"/>
                    <a:pt x="261161" y="154520"/>
                  </a:cubicBezTo>
                  <a:lnTo>
                    <a:pt x="258884" y="156036"/>
                  </a:lnTo>
                  <a:cubicBezTo>
                    <a:pt x="256133" y="148931"/>
                    <a:pt x="251958" y="143247"/>
                    <a:pt x="247120" y="138700"/>
                  </a:cubicBezTo>
                  <a:lnTo>
                    <a:pt x="247120" y="85462"/>
                  </a:lnTo>
                  <a:cubicBezTo>
                    <a:pt x="247120" y="81010"/>
                    <a:pt x="250725" y="77410"/>
                    <a:pt x="255184" y="77410"/>
                  </a:cubicBezTo>
                  <a:close/>
                  <a:moveTo>
                    <a:pt x="169392" y="59416"/>
                  </a:moveTo>
                  <a:cubicBezTo>
                    <a:pt x="188274" y="59416"/>
                    <a:pt x="203581" y="74692"/>
                    <a:pt x="203581" y="93535"/>
                  </a:cubicBezTo>
                  <a:cubicBezTo>
                    <a:pt x="203581" y="112378"/>
                    <a:pt x="188274" y="127654"/>
                    <a:pt x="169392" y="127654"/>
                  </a:cubicBezTo>
                  <a:cubicBezTo>
                    <a:pt x="150510" y="127654"/>
                    <a:pt x="135203" y="112378"/>
                    <a:pt x="135203" y="93535"/>
                  </a:cubicBezTo>
                  <a:cubicBezTo>
                    <a:pt x="135203" y="74692"/>
                    <a:pt x="150510" y="59416"/>
                    <a:pt x="169392" y="59416"/>
                  </a:cubicBezTo>
                  <a:close/>
                  <a:moveTo>
                    <a:pt x="53700" y="0"/>
                  </a:moveTo>
                  <a:lnTo>
                    <a:pt x="218253" y="0"/>
                  </a:lnTo>
                  <a:lnTo>
                    <a:pt x="535309" y="0"/>
                  </a:lnTo>
                  <a:lnTo>
                    <a:pt x="535309" y="145615"/>
                  </a:lnTo>
                  <a:lnTo>
                    <a:pt x="535309" y="236470"/>
                  </a:lnTo>
                  <a:cubicBezTo>
                    <a:pt x="526294" y="234291"/>
                    <a:pt x="516994" y="233154"/>
                    <a:pt x="507504" y="233154"/>
                  </a:cubicBezTo>
                  <a:cubicBezTo>
                    <a:pt x="505606" y="233154"/>
                    <a:pt x="503708" y="233249"/>
                    <a:pt x="501810" y="233249"/>
                  </a:cubicBezTo>
                  <a:lnTo>
                    <a:pt x="501810" y="141067"/>
                  </a:lnTo>
                  <a:lnTo>
                    <a:pt x="501810" y="29653"/>
                  </a:lnTo>
                  <a:lnTo>
                    <a:pt x="214647" y="29653"/>
                  </a:lnTo>
                  <a:lnTo>
                    <a:pt x="87199" y="29653"/>
                  </a:lnTo>
                  <a:lnTo>
                    <a:pt x="87199" y="152625"/>
                  </a:lnTo>
                  <a:lnTo>
                    <a:pt x="87199" y="163520"/>
                  </a:lnTo>
                  <a:cubicBezTo>
                    <a:pt x="90141" y="152531"/>
                    <a:pt x="100295" y="134814"/>
                    <a:pt x="135123" y="134151"/>
                  </a:cubicBezTo>
                  <a:lnTo>
                    <a:pt x="153817" y="134151"/>
                  </a:lnTo>
                  <a:lnTo>
                    <a:pt x="170330" y="161057"/>
                  </a:lnTo>
                  <a:lnTo>
                    <a:pt x="186652" y="134151"/>
                  </a:lnTo>
                  <a:lnTo>
                    <a:pt x="206106" y="134151"/>
                  </a:lnTo>
                  <a:cubicBezTo>
                    <a:pt x="206106" y="134151"/>
                    <a:pt x="251183" y="133583"/>
                    <a:pt x="254410" y="172331"/>
                  </a:cubicBezTo>
                  <a:lnTo>
                    <a:pt x="254410" y="177447"/>
                  </a:lnTo>
                  <a:lnTo>
                    <a:pt x="274054" y="163994"/>
                  </a:lnTo>
                  <a:cubicBezTo>
                    <a:pt x="278134" y="161057"/>
                    <a:pt x="281456" y="159352"/>
                    <a:pt x="285631" y="159541"/>
                  </a:cubicBezTo>
                  <a:cubicBezTo>
                    <a:pt x="288668" y="159636"/>
                    <a:pt x="291515" y="160678"/>
                    <a:pt x="294077" y="162478"/>
                  </a:cubicBezTo>
                  <a:cubicBezTo>
                    <a:pt x="294077" y="162478"/>
                    <a:pt x="294172" y="162668"/>
                    <a:pt x="294457" y="162857"/>
                  </a:cubicBezTo>
                  <a:lnTo>
                    <a:pt x="352629" y="121267"/>
                  </a:lnTo>
                  <a:lnTo>
                    <a:pt x="356995" y="127425"/>
                  </a:lnTo>
                  <a:lnTo>
                    <a:pt x="298917" y="168921"/>
                  </a:lnTo>
                  <a:cubicBezTo>
                    <a:pt x="301100" y="174510"/>
                    <a:pt x="300435" y="181332"/>
                    <a:pt x="295406" y="185311"/>
                  </a:cubicBezTo>
                  <a:cubicBezTo>
                    <a:pt x="295406" y="185405"/>
                    <a:pt x="285631" y="191942"/>
                    <a:pt x="285631" y="191942"/>
                  </a:cubicBezTo>
                  <a:lnTo>
                    <a:pt x="272061" y="200943"/>
                  </a:lnTo>
                  <a:lnTo>
                    <a:pt x="246248" y="218280"/>
                  </a:lnTo>
                  <a:lnTo>
                    <a:pt x="246154" y="218185"/>
                  </a:lnTo>
                  <a:cubicBezTo>
                    <a:pt x="244161" y="219227"/>
                    <a:pt x="241978" y="219891"/>
                    <a:pt x="239511" y="219891"/>
                  </a:cubicBezTo>
                  <a:cubicBezTo>
                    <a:pt x="231255" y="219891"/>
                    <a:pt x="224612" y="213164"/>
                    <a:pt x="224612" y="205016"/>
                  </a:cubicBezTo>
                  <a:lnTo>
                    <a:pt x="224612" y="204922"/>
                  </a:lnTo>
                  <a:lnTo>
                    <a:pt x="224612" y="178489"/>
                  </a:lnTo>
                  <a:lnTo>
                    <a:pt x="214837" y="178489"/>
                  </a:lnTo>
                  <a:lnTo>
                    <a:pt x="214837" y="263661"/>
                  </a:lnTo>
                  <a:lnTo>
                    <a:pt x="428738" y="263566"/>
                  </a:lnTo>
                  <a:cubicBezTo>
                    <a:pt x="419249" y="272187"/>
                    <a:pt x="411182" y="282324"/>
                    <a:pt x="404824" y="293693"/>
                  </a:cubicBezTo>
                  <a:lnTo>
                    <a:pt x="53700" y="293693"/>
                  </a:lnTo>
                  <a:lnTo>
                    <a:pt x="53700" y="1480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611253" y="3636985"/>
            <a:ext cx="1182028" cy="1182030"/>
            <a:chOff x="8611253" y="3636985"/>
            <a:chExt cx="1182028" cy="1182030"/>
          </a:xfrm>
        </p:grpSpPr>
        <p:sp>
          <p:nvSpPr>
            <p:cNvPr id="17" name="流程图: 接点 16"/>
            <p:cNvSpPr/>
            <p:nvPr/>
          </p:nvSpPr>
          <p:spPr>
            <a:xfrm>
              <a:off x="8611253" y="3636985"/>
              <a:ext cx="1182028" cy="118203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1" name="medal_95296"/>
            <p:cNvSpPr>
              <a:spLocks noChangeAspect="1"/>
            </p:cNvSpPr>
            <p:nvPr/>
          </p:nvSpPr>
          <p:spPr bwMode="auto">
            <a:xfrm>
              <a:off x="8997350" y="3923157"/>
              <a:ext cx="409833" cy="609685"/>
            </a:xfrm>
            <a:custGeom>
              <a:avLst/>
              <a:gdLst>
                <a:gd name="connsiteX0" fmla="*/ 84229 w 404838"/>
                <a:gd name="connsiteY0" fmla="*/ 416971 h 602253"/>
                <a:gd name="connsiteX1" fmla="*/ 88937 w 404838"/>
                <a:gd name="connsiteY1" fmla="*/ 419245 h 602253"/>
                <a:gd name="connsiteX2" fmla="*/ 114751 w 404838"/>
                <a:gd name="connsiteY2" fmla="*/ 437740 h 602253"/>
                <a:gd name="connsiteX3" fmla="*/ 202368 w 404838"/>
                <a:gd name="connsiteY3" fmla="*/ 477760 h 602253"/>
                <a:gd name="connsiteX4" fmla="*/ 289984 w 404838"/>
                <a:gd name="connsiteY4" fmla="*/ 437740 h 602253"/>
                <a:gd name="connsiteX5" fmla="*/ 315191 w 404838"/>
                <a:gd name="connsiteY5" fmla="*/ 419245 h 602253"/>
                <a:gd name="connsiteX6" fmla="*/ 317165 w 404838"/>
                <a:gd name="connsiteY6" fmla="*/ 418032 h 602253"/>
                <a:gd name="connsiteX7" fmla="*/ 317165 w 404838"/>
                <a:gd name="connsiteY7" fmla="*/ 588272 h 602253"/>
                <a:gd name="connsiteX8" fmla="*/ 299247 w 404838"/>
                <a:gd name="connsiteY8" fmla="*/ 600855 h 602253"/>
                <a:gd name="connsiteX9" fmla="*/ 221956 w 404838"/>
                <a:gd name="connsiteY9" fmla="*/ 568717 h 602253"/>
                <a:gd name="connsiteX10" fmla="*/ 184449 w 404838"/>
                <a:gd name="connsiteY10" fmla="*/ 568717 h 602253"/>
                <a:gd name="connsiteX11" fmla="*/ 103818 w 404838"/>
                <a:gd name="connsiteY11" fmla="*/ 600855 h 602253"/>
                <a:gd name="connsiteX12" fmla="*/ 84229 w 404838"/>
                <a:gd name="connsiteY12" fmla="*/ 588272 h 602253"/>
                <a:gd name="connsiteX13" fmla="*/ 202462 w 404838"/>
                <a:gd name="connsiteY13" fmla="*/ 93076 h 602253"/>
                <a:gd name="connsiteX14" fmla="*/ 333255 w 404838"/>
                <a:gd name="connsiteY14" fmla="*/ 223693 h 602253"/>
                <a:gd name="connsiteX15" fmla="*/ 202462 w 404838"/>
                <a:gd name="connsiteY15" fmla="*/ 354310 h 602253"/>
                <a:gd name="connsiteX16" fmla="*/ 71669 w 404838"/>
                <a:gd name="connsiteY16" fmla="*/ 223693 h 602253"/>
                <a:gd name="connsiteX17" fmla="*/ 202462 w 404838"/>
                <a:gd name="connsiteY17" fmla="*/ 93076 h 602253"/>
                <a:gd name="connsiteX18" fmla="*/ 202386 w 404838"/>
                <a:gd name="connsiteY18" fmla="*/ 62764 h 602253"/>
                <a:gd name="connsiteX19" fmla="*/ 41298 w 404838"/>
                <a:gd name="connsiteY19" fmla="*/ 223769 h 602253"/>
                <a:gd name="connsiteX20" fmla="*/ 202386 w 404838"/>
                <a:gd name="connsiteY20" fmla="*/ 384621 h 602253"/>
                <a:gd name="connsiteX21" fmla="*/ 363625 w 404838"/>
                <a:gd name="connsiteY21" fmla="*/ 223769 h 602253"/>
                <a:gd name="connsiteX22" fmla="*/ 202386 w 404838"/>
                <a:gd name="connsiteY22" fmla="*/ 62764 h 602253"/>
                <a:gd name="connsiteX23" fmla="*/ 202386 w 404838"/>
                <a:gd name="connsiteY23" fmla="*/ 0 h 602253"/>
                <a:gd name="connsiteX24" fmla="*/ 300313 w 404838"/>
                <a:gd name="connsiteY24" fmla="*/ 54426 h 602253"/>
                <a:gd name="connsiteX25" fmla="*/ 396419 w 404838"/>
                <a:gd name="connsiteY25" fmla="*/ 111884 h 602253"/>
                <a:gd name="connsiteX26" fmla="*/ 398089 w 404838"/>
                <a:gd name="connsiteY26" fmla="*/ 223769 h 602253"/>
                <a:gd name="connsiteX27" fmla="*/ 396419 w 404838"/>
                <a:gd name="connsiteY27" fmla="*/ 335501 h 602253"/>
                <a:gd name="connsiteX28" fmla="*/ 300313 w 404838"/>
                <a:gd name="connsiteY28" fmla="*/ 392959 h 602253"/>
                <a:gd name="connsiteX29" fmla="*/ 202386 w 404838"/>
                <a:gd name="connsiteY29" fmla="*/ 447385 h 602253"/>
                <a:gd name="connsiteX30" fmla="*/ 104610 w 404838"/>
                <a:gd name="connsiteY30" fmla="*/ 392959 h 602253"/>
                <a:gd name="connsiteX31" fmla="*/ 8352 w 404838"/>
                <a:gd name="connsiteY31" fmla="*/ 335653 h 602253"/>
                <a:gd name="connsiteX32" fmla="*/ 6682 w 404838"/>
                <a:gd name="connsiteY32" fmla="*/ 223769 h 602253"/>
                <a:gd name="connsiteX33" fmla="*/ 8352 w 404838"/>
                <a:gd name="connsiteY33" fmla="*/ 111884 h 602253"/>
                <a:gd name="connsiteX34" fmla="*/ 104610 w 404838"/>
                <a:gd name="connsiteY34" fmla="*/ 54426 h 602253"/>
                <a:gd name="connsiteX35" fmla="*/ 202386 w 404838"/>
                <a:gd name="connsiteY35" fmla="*/ 0 h 60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04838" h="602253">
                  <a:moveTo>
                    <a:pt x="84229" y="416971"/>
                  </a:moveTo>
                  <a:cubicBezTo>
                    <a:pt x="86355" y="417729"/>
                    <a:pt x="87570" y="418487"/>
                    <a:pt x="88937" y="419245"/>
                  </a:cubicBezTo>
                  <a:cubicBezTo>
                    <a:pt x="96833" y="423793"/>
                    <a:pt x="105792" y="430615"/>
                    <a:pt x="114751" y="437740"/>
                  </a:cubicBezTo>
                  <a:cubicBezTo>
                    <a:pt x="137528" y="455476"/>
                    <a:pt x="165772" y="477760"/>
                    <a:pt x="202368" y="477760"/>
                  </a:cubicBezTo>
                  <a:cubicBezTo>
                    <a:pt x="239115" y="477760"/>
                    <a:pt x="267359" y="455476"/>
                    <a:pt x="289984" y="437740"/>
                  </a:cubicBezTo>
                  <a:cubicBezTo>
                    <a:pt x="299095" y="430615"/>
                    <a:pt x="307295" y="423793"/>
                    <a:pt x="315191" y="419245"/>
                  </a:cubicBezTo>
                  <a:cubicBezTo>
                    <a:pt x="315950" y="418790"/>
                    <a:pt x="317165" y="418336"/>
                    <a:pt x="317165" y="418032"/>
                  </a:cubicBezTo>
                  <a:lnTo>
                    <a:pt x="317165" y="588272"/>
                  </a:lnTo>
                  <a:cubicBezTo>
                    <a:pt x="317165" y="599339"/>
                    <a:pt x="309573" y="604948"/>
                    <a:pt x="299247" y="600855"/>
                  </a:cubicBezTo>
                  <a:lnTo>
                    <a:pt x="221956" y="568717"/>
                  </a:lnTo>
                  <a:cubicBezTo>
                    <a:pt x="211630" y="564624"/>
                    <a:pt x="194775" y="564472"/>
                    <a:pt x="184449" y="568717"/>
                  </a:cubicBezTo>
                  <a:lnTo>
                    <a:pt x="103818" y="600855"/>
                  </a:lnTo>
                  <a:cubicBezTo>
                    <a:pt x="93492" y="605099"/>
                    <a:pt x="84229" y="599339"/>
                    <a:pt x="84229" y="588272"/>
                  </a:cubicBezTo>
                  <a:close/>
                  <a:moveTo>
                    <a:pt x="202462" y="93076"/>
                  </a:moveTo>
                  <a:cubicBezTo>
                    <a:pt x="274697" y="93076"/>
                    <a:pt x="333255" y="151555"/>
                    <a:pt x="333255" y="223693"/>
                  </a:cubicBezTo>
                  <a:cubicBezTo>
                    <a:pt x="333255" y="295831"/>
                    <a:pt x="274697" y="354310"/>
                    <a:pt x="202462" y="354310"/>
                  </a:cubicBezTo>
                  <a:cubicBezTo>
                    <a:pt x="130227" y="354310"/>
                    <a:pt x="71669" y="295831"/>
                    <a:pt x="71669" y="223693"/>
                  </a:cubicBezTo>
                  <a:cubicBezTo>
                    <a:pt x="71669" y="151555"/>
                    <a:pt x="130227" y="93076"/>
                    <a:pt x="202462" y="93076"/>
                  </a:cubicBezTo>
                  <a:close/>
                  <a:moveTo>
                    <a:pt x="202386" y="62764"/>
                  </a:moveTo>
                  <a:cubicBezTo>
                    <a:pt x="113568" y="62764"/>
                    <a:pt x="41298" y="134928"/>
                    <a:pt x="41298" y="223769"/>
                  </a:cubicBezTo>
                  <a:cubicBezTo>
                    <a:pt x="41298" y="312457"/>
                    <a:pt x="113568" y="384621"/>
                    <a:pt x="202386" y="384621"/>
                  </a:cubicBezTo>
                  <a:cubicBezTo>
                    <a:pt x="291356" y="384621"/>
                    <a:pt x="363625" y="312457"/>
                    <a:pt x="363625" y="223769"/>
                  </a:cubicBezTo>
                  <a:cubicBezTo>
                    <a:pt x="363625" y="134928"/>
                    <a:pt x="291356" y="62764"/>
                    <a:pt x="202386" y="62764"/>
                  </a:cubicBezTo>
                  <a:close/>
                  <a:moveTo>
                    <a:pt x="202386" y="0"/>
                  </a:moveTo>
                  <a:cubicBezTo>
                    <a:pt x="240646" y="0"/>
                    <a:pt x="269341" y="36536"/>
                    <a:pt x="300313" y="54426"/>
                  </a:cubicBezTo>
                  <a:cubicBezTo>
                    <a:pt x="332045" y="72770"/>
                    <a:pt x="378048" y="80047"/>
                    <a:pt x="396419" y="111884"/>
                  </a:cubicBezTo>
                  <a:cubicBezTo>
                    <a:pt x="414334" y="142660"/>
                    <a:pt x="398089" y="185564"/>
                    <a:pt x="398089" y="223769"/>
                  </a:cubicBezTo>
                  <a:cubicBezTo>
                    <a:pt x="398089" y="261821"/>
                    <a:pt x="414334" y="304725"/>
                    <a:pt x="396419" y="335501"/>
                  </a:cubicBezTo>
                  <a:cubicBezTo>
                    <a:pt x="378048" y="367338"/>
                    <a:pt x="332045" y="374615"/>
                    <a:pt x="300313" y="392959"/>
                  </a:cubicBezTo>
                  <a:cubicBezTo>
                    <a:pt x="269341" y="410849"/>
                    <a:pt x="240646" y="447385"/>
                    <a:pt x="202386" y="447385"/>
                  </a:cubicBezTo>
                  <a:cubicBezTo>
                    <a:pt x="164126" y="447385"/>
                    <a:pt x="135431" y="410849"/>
                    <a:pt x="104610" y="392959"/>
                  </a:cubicBezTo>
                  <a:cubicBezTo>
                    <a:pt x="72727" y="374615"/>
                    <a:pt x="26875" y="367338"/>
                    <a:pt x="8352" y="335653"/>
                  </a:cubicBezTo>
                  <a:cubicBezTo>
                    <a:pt x="-9411" y="304725"/>
                    <a:pt x="6682" y="261821"/>
                    <a:pt x="6682" y="223769"/>
                  </a:cubicBezTo>
                  <a:cubicBezTo>
                    <a:pt x="6682" y="185564"/>
                    <a:pt x="-9411" y="142660"/>
                    <a:pt x="8352" y="111884"/>
                  </a:cubicBezTo>
                  <a:cubicBezTo>
                    <a:pt x="26875" y="80047"/>
                    <a:pt x="72727" y="72770"/>
                    <a:pt x="104610" y="54426"/>
                  </a:cubicBezTo>
                  <a:cubicBezTo>
                    <a:pt x="135431" y="36536"/>
                    <a:pt x="164126" y="0"/>
                    <a:pt x="2023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0" name="Rectangle 161"/>
          <p:cNvSpPr>
            <a:spLocks noChangeArrowheads="1"/>
          </p:cNvSpPr>
          <p:nvPr/>
        </p:nvSpPr>
        <p:spPr bwMode="auto">
          <a:xfrm>
            <a:off x="-637172" y="384830"/>
            <a:ext cx="33814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实践心得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028800" y="1826171"/>
            <a:ext cx="1881187" cy="828625"/>
            <a:chOff x="4028800" y="1826171"/>
            <a:chExt cx="1881187" cy="828625"/>
          </a:xfrm>
        </p:grpSpPr>
        <p:sp>
          <p:nvSpPr>
            <p:cNvPr id="25" name="文本框 24"/>
            <p:cNvSpPr txBox="1"/>
            <p:nvPr/>
          </p:nvSpPr>
          <p:spPr>
            <a:xfrm>
              <a:off x="4324643" y="1826171"/>
              <a:ext cx="122351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1.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选题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6" name="Rectangle 161"/>
            <p:cNvSpPr>
              <a:spLocks noChangeArrowheads="1"/>
            </p:cNvSpPr>
            <p:nvPr/>
          </p:nvSpPr>
          <p:spPr bwMode="auto">
            <a:xfrm>
              <a:off x="4028800" y="2348091"/>
              <a:ext cx="1881187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方向确定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+</a:t>
              </a:r>
              <a:r>
                <a:rPr kumimoji="0" lang="zh-CN" alt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数据</a:t>
              </a:r>
              <a:r>
                <a:rPr kumimoji="0" lang="zh-CN" altLang="id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爬取</a:t>
              </a:r>
              <a:endParaRPr kumimoji="0" lang="zh-CN" alt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158874" y="2195503"/>
              <a:ext cx="162232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784804" y="1826075"/>
            <a:ext cx="1881187" cy="803224"/>
            <a:chOff x="4028800" y="1851572"/>
            <a:chExt cx="1881187" cy="803224"/>
          </a:xfrm>
        </p:grpSpPr>
        <p:sp>
          <p:nvSpPr>
            <p:cNvPr id="60" name="文本框 59"/>
            <p:cNvSpPr txBox="1"/>
            <p:nvPr/>
          </p:nvSpPr>
          <p:spPr>
            <a:xfrm>
              <a:off x="4324642" y="1851572"/>
              <a:ext cx="145655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2.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数据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分析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61" name="Rectangle 161"/>
            <p:cNvSpPr>
              <a:spLocks noChangeArrowheads="1"/>
            </p:cNvSpPr>
            <p:nvPr/>
          </p:nvSpPr>
          <p:spPr bwMode="auto">
            <a:xfrm>
              <a:off x="4028800" y="2348091"/>
              <a:ext cx="1881187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关联规则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A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priori+SHAP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4158874" y="2195503"/>
              <a:ext cx="162232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022758" y="3895686"/>
            <a:ext cx="2103755" cy="828624"/>
            <a:chOff x="3950060" y="1826172"/>
            <a:chExt cx="2103755" cy="828624"/>
          </a:xfrm>
        </p:grpSpPr>
        <p:sp>
          <p:nvSpPr>
            <p:cNvPr id="64" name="文本框 63"/>
            <p:cNvSpPr txBox="1"/>
            <p:nvPr/>
          </p:nvSpPr>
          <p:spPr>
            <a:xfrm>
              <a:off x="3950060" y="1826172"/>
              <a:ext cx="21037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4.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可视化大屏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制作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65" name="Rectangle 161"/>
            <p:cNvSpPr>
              <a:spLocks noChangeArrowheads="1"/>
            </p:cNvSpPr>
            <p:nvPr/>
          </p:nvSpPr>
          <p:spPr bwMode="auto">
            <a:xfrm>
              <a:off x="4028800" y="2348091"/>
              <a:ext cx="1881187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Echarts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158874" y="2195503"/>
              <a:ext cx="162232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45672" y="3990471"/>
            <a:ext cx="1881187" cy="828624"/>
            <a:chOff x="4028800" y="1826172"/>
            <a:chExt cx="1881187" cy="828624"/>
          </a:xfrm>
        </p:grpSpPr>
        <p:sp>
          <p:nvSpPr>
            <p:cNvPr id="68" name="文本框 67"/>
            <p:cNvSpPr txBox="1"/>
            <p:nvPr/>
          </p:nvSpPr>
          <p:spPr>
            <a:xfrm>
              <a:off x="4242795" y="1826172"/>
              <a:ext cx="15849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3.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数据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可视化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69" name="Rectangle 161"/>
            <p:cNvSpPr>
              <a:spLocks noChangeArrowheads="1"/>
            </p:cNvSpPr>
            <p:nvPr/>
          </p:nvSpPr>
          <p:spPr bwMode="auto">
            <a:xfrm>
              <a:off x="4028800" y="2348091"/>
              <a:ext cx="1881187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DataEase+python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158874" y="2195503"/>
              <a:ext cx="162232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040890" y="1744980"/>
            <a:ext cx="1181100" cy="1181100"/>
            <a:chOff x="3214" y="2748"/>
            <a:chExt cx="1860" cy="1860"/>
          </a:xfrm>
        </p:grpSpPr>
        <p:sp>
          <p:nvSpPr>
            <p:cNvPr id="4" name="流程图: 接点 3"/>
            <p:cNvSpPr/>
            <p:nvPr/>
          </p:nvSpPr>
          <p:spPr>
            <a:xfrm>
              <a:off x="3214" y="2748"/>
              <a:ext cx="1861" cy="1861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pic>
          <p:nvPicPr>
            <p:cNvPr id="9" name="图片 8" descr="疑问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499" y="3018"/>
              <a:ext cx="1291" cy="129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 animBg="1"/>
      <p:bldP spid="18" grpId="0" animBg="1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 flipV="1">
            <a:off x="1896167" y="4086653"/>
            <a:ext cx="8927152" cy="2771347"/>
          </a:xfrm>
          <a:custGeom>
            <a:avLst/>
            <a:gdLst>
              <a:gd name="connsiteX0" fmla="*/ 0 w 8927152"/>
              <a:gd name="connsiteY0" fmla="*/ 0 h 2771347"/>
              <a:gd name="connsiteX1" fmla="*/ 8927152 w 8927152"/>
              <a:gd name="connsiteY1" fmla="*/ 0 h 2771347"/>
              <a:gd name="connsiteX2" fmla="*/ 8849663 w 8927152"/>
              <a:gd name="connsiteY2" fmla="*/ 160857 h 2771347"/>
              <a:gd name="connsiteX3" fmla="*/ 4463576 w 8927152"/>
              <a:gd name="connsiteY3" fmla="*/ 2771347 h 2771347"/>
              <a:gd name="connsiteX4" fmla="*/ 77489 w 8927152"/>
              <a:gd name="connsiteY4" fmla="*/ 160857 h 27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7152" h="2771347">
                <a:moveTo>
                  <a:pt x="0" y="0"/>
                </a:moveTo>
                <a:lnTo>
                  <a:pt x="8927152" y="0"/>
                </a:lnTo>
                <a:lnTo>
                  <a:pt x="8849663" y="160857"/>
                </a:lnTo>
                <a:cubicBezTo>
                  <a:pt x="8004977" y="1715782"/>
                  <a:pt x="6357547" y="2771347"/>
                  <a:pt x="4463576" y="2771347"/>
                </a:cubicBezTo>
                <a:cubicBezTo>
                  <a:pt x="2569605" y="2771347"/>
                  <a:pt x="922174" y="1715782"/>
                  <a:pt x="77489" y="160857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  <a:effectLst>
            <a:glow rad="63500">
              <a:schemeClr val="tx2">
                <a:alpha val="40000"/>
              </a:schemeClr>
            </a:glow>
            <a:outerShdw blurRad="50800" dir="28200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42781" y="2359604"/>
            <a:ext cx="3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THANK YOU</a:t>
            </a:r>
            <a:endParaRPr lang="zh-CN" altLang="en-US" sz="3200" b="1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4.58333E-6 0.0534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</a:t>
            </a:r>
            <a:endParaRPr kumimoji="0" lang="zh-CN" altLang="en-US" sz="28700" b="1" i="0" u="none" strike="noStrike" kern="1200" cap="none" spc="0" normalizeH="0" baseline="0" noProof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Rectangle 161"/>
          <p:cNvSpPr>
            <a:spLocks noChangeArrowheads="1"/>
          </p:cNvSpPr>
          <p:nvPr/>
        </p:nvSpPr>
        <p:spPr bwMode="auto">
          <a:xfrm>
            <a:off x="6096000" y="3120786"/>
            <a:ext cx="5396949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引言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5950481" y="359645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45" t="6994" r="22169" b="7097"/>
          <a:stretch>
            <a:fillRect/>
          </a:stretch>
        </p:blipFill>
        <p:spPr>
          <a:xfrm>
            <a:off x="0" y="-33251"/>
            <a:ext cx="6101542" cy="69494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33252"/>
            <a:ext cx="6095999" cy="6949440"/>
          </a:xfrm>
          <a:prstGeom prst="rect">
            <a:avLst/>
          </a:prstGeom>
          <a:solidFill>
            <a:schemeClr val="tx1">
              <a:lumMod val="50000"/>
              <a:lumOff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12586" y="1330458"/>
            <a:ext cx="4130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研究背景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6569075" y="2287270"/>
            <a:ext cx="5151120" cy="549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sz="200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随着社会的发展和人们生活节奏的加快，网络小说作为一种受欢迎的文学形式，在市场上占据着重要的地位。近年来小说作品类型不断丰富，了解读者对不同类型小说的喜好以及小说的相关特性，对</a:t>
            </a:r>
            <a:r>
              <a:rPr kumimoji="0" lang="zh-CN" sz="200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于</a:t>
            </a:r>
            <a:r>
              <a:rPr kumimoji="0" sz="200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作者、出版商和平台方等市场参与者都具有重要意义。</a:t>
            </a:r>
            <a:endParaRPr kumimoji="0" sz="200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endParaRPr kumimoji="0" sz="200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sz="200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得益于数字技术的广泛应用，大量小说的相关数据被记录和保存下来，这些数据为深入分析小说的属性和读者行为提供了可能。通过对这些数据的挖掘和分析，可以获取关于网络小说市场的规律和趋势，从而更好的指导创作、营销和推广等决策。</a:t>
            </a:r>
            <a:endParaRPr kumimoji="0" sz="200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95" y="2259330"/>
            <a:ext cx="5288280" cy="3373755"/>
          </a:xfrm>
          <a:prstGeom prst="rect">
            <a:avLst/>
          </a:prstGeom>
        </p:spPr>
      </p:pic>
      <p:sp>
        <p:nvSpPr>
          <p:cNvPr id="3" name="Rectangle 161"/>
          <p:cNvSpPr>
            <a:spLocks noChangeArrowheads="1"/>
          </p:cNvSpPr>
          <p:nvPr/>
        </p:nvSpPr>
        <p:spPr bwMode="auto">
          <a:xfrm>
            <a:off x="4128770" y="342900"/>
            <a:ext cx="388302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研究意义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11749" y="886605"/>
            <a:ext cx="1917700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Rectangle 16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88241" y="2259482"/>
            <a:ext cx="490105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为出版商、平台等提供有力的决策支持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134746" y="1639922"/>
            <a:ext cx="404948" cy="404948"/>
            <a:chOff x="720" y="5161"/>
            <a:chExt cx="638" cy="638"/>
          </a:xfrm>
        </p:grpSpPr>
        <p:sp>
          <p:nvSpPr>
            <p:cNvPr id="8" name="流程图: 接点 7"/>
            <p:cNvSpPr/>
            <p:nvPr>
              <p:custDataLst>
                <p:tags r:id="rId4"/>
              </p:custDataLst>
            </p:nvPr>
          </p:nvSpPr>
          <p:spPr>
            <a:xfrm>
              <a:off x="720" y="5161"/>
              <a:ext cx="638" cy="638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836" y="5202"/>
              <a:ext cx="4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1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888365" y="3021965"/>
            <a:ext cx="4900930" cy="1437005"/>
            <a:chOff x="1399" y="5137"/>
            <a:chExt cx="7718" cy="2263"/>
          </a:xfrm>
        </p:grpSpPr>
        <p:grpSp>
          <p:nvGrpSpPr>
            <p:cNvPr id="17" name="组合 16"/>
            <p:cNvGrpSpPr/>
            <p:nvPr>
              <p:custDataLst>
                <p:tags r:id="rId7"/>
              </p:custDataLst>
            </p:nvPr>
          </p:nvGrpSpPr>
          <p:grpSpPr>
            <a:xfrm>
              <a:off x="1787" y="5137"/>
              <a:ext cx="638" cy="664"/>
              <a:chOff x="720" y="7357"/>
              <a:chExt cx="638" cy="664"/>
            </a:xfrm>
          </p:grpSpPr>
          <p:sp>
            <p:nvSpPr>
              <p:cNvPr id="7" name="流程图: 接点 6"/>
              <p:cNvSpPr/>
              <p:nvPr>
                <p:custDataLst>
                  <p:tags r:id="rId8"/>
                </p:custDataLst>
              </p:nvPr>
            </p:nvSpPr>
            <p:spPr>
              <a:xfrm>
                <a:off x="720" y="7384"/>
                <a:ext cx="638" cy="638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endParaRPr>
              </a:p>
            </p:txBody>
          </p:sp>
          <p:sp>
            <p:nvSpPr>
              <p:cNvPr id="10" name="文本框 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836" y="7357"/>
                <a:ext cx="40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+mn-ea"/>
                    <a:sym typeface="Calibri" panose="020F0502020204030204" pitchFamily="34" charset="0"/>
                  </a:rPr>
                  <a:t>2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1" name="Rectangle 16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99" y="6288"/>
              <a:ext cx="7718" cy="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使市场参与者能够提前洞察市场的发展方向和变化趋势。</a:t>
              </a:r>
              <a:endPara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2" name="Rectangle 16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88241" y="5356944"/>
            <a:ext cx="490105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为网络小说的创作和营销提供优化建议。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12"/>
            </p:custDataLst>
          </p:nvPr>
        </p:nvGrpSpPr>
        <p:grpSpPr>
          <a:xfrm>
            <a:off x="1208405" y="4822825"/>
            <a:ext cx="405130" cy="405130"/>
            <a:chOff x="720" y="5161"/>
            <a:chExt cx="638" cy="638"/>
          </a:xfrm>
        </p:grpSpPr>
        <p:sp>
          <p:nvSpPr>
            <p:cNvPr id="15" name="流程图: 接点 7"/>
            <p:cNvSpPr/>
            <p:nvPr>
              <p:custDataLst>
                <p:tags r:id="rId13"/>
              </p:custDataLst>
            </p:nvPr>
          </p:nvSpPr>
          <p:spPr>
            <a:xfrm>
              <a:off x="720" y="5161"/>
              <a:ext cx="638" cy="638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836" y="5202"/>
              <a:ext cx="4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3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11235" y="2063929"/>
            <a:ext cx="1384663" cy="1489166"/>
            <a:chOff x="1071155" y="1907175"/>
            <a:chExt cx="1384663" cy="1489166"/>
          </a:xfrm>
        </p:grpSpPr>
        <p:sp>
          <p:nvSpPr>
            <p:cNvPr id="3" name="圆角矩形 2"/>
            <p:cNvSpPr/>
            <p:nvPr/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5" name="ïşḻïďê-文本框 17"/>
          <p:cNvSpPr txBox="1"/>
          <p:nvPr/>
        </p:nvSpPr>
        <p:spPr>
          <a:xfrm>
            <a:off x="4812878" y="547700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研究方法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ïşḻïďê-文本框 26"/>
          <p:cNvSpPr txBox="1"/>
          <p:nvPr/>
        </p:nvSpPr>
        <p:spPr>
          <a:xfrm>
            <a:off x="2838482" y="882668"/>
            <a:ext cx="6435070" cy="458793"/>
          </a:xfrm>
          <a:prstGeom prst="rect">
            <a:avLst/>
          </a:prstGeom>
        </p:spPr>
        <p:txBody>
          <a:bodyPr wrap="square" lIns="72000" tIns="72000" rIns="72000" bIns="72000"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321791" y="2063929"/>
            <a:ext cx="1384663" cy="1489166"/>
            <a:chOff x="1071155" y="1907175"/>
            <a:chExt cx="1384663" cy="1489166"/>
          </a:xfrm>
        </p:grpSpPr>
        <p:sp>
          <p:nvSpPr>
            <p:cNvPr id="8" name="圆角矩形 7"/>
            <p:cNvSpPr/>
            <p:nvPr/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32346" y="2063929"/>
            <a:ext cx="1384663" cy="1489166"/>
            <a:chOff x="1071155" y="1907175"/>
            <a:chExt cx="1384663" cy="1489166"/>
          </a:xfrm>
        </p:grpSpPr>
        <p:sp>
          <p:nvSpPr>
            <p:cNvPr id="11" name="圆角矩形 10"/>
            <p:cNvSpPr/>
            <p:nvPr/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42902" y="2063929"/>
            <a:ext cx="1384663" cy="1489166"/>
            <a:chOff x="1071155" y="1907175"/>
            <a:chExt cx="1384663" cy="1489166"/>
          </a:xfrm>
        </p:grpSpPr>
        <p:sp>
          <p:nvSpPr>
            <p:cNvPr id="14" name="圆角矩形 13"/>
            <p:cNvSpPr/>
            <p:nvPr/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6" name="abc-book_43689"/>
          <p:cNvSpPr>
            <a:spLocks noChangeAspect="1"/>
          </p:cNvSpPr>
          <p:nvPr/>
        </p:nvSpPr>
        <p:spPr bwMode="auto">
          <a:xfrm>
            <a:off x="2164304" y="2555920"/>
            <a:ext cx="478523" cy="609685"/>
          </a:xfrm>
          <a:custGeom>
            <a:avLst/>
            <a:gdLst>
              <a:gd name="connsiteX0" fmla="*/ 354591 w 457953"/>
              <a:gd name="connsiteY0" fmla="*/ 253609 h 583476"/>
              <a:gd name="connsiteX1" fmla="*/ 241179 w 457953"/>
              <a:gd name="connsiteY1" fmla="*/ 293767 h 583476"/>
              <a:gd name="connsiteX2" fmla="*/ 241179 w 457953"/>
              <a:gd name="connsiteY2" fmla="*/ 452964 h 583476"/>
              <a:gd name="connsiteX3" fmla="*/ 232566 w 457953"/>
              <a:gd name="connsiteY3" fmla="*/ 444358 h 583476"/>
              <a:gd name="connsiteX4" fmla="*/ 232566 w 457953"/>
              <a:gd name="connsiteY4" fmla="*/ 550490 h 583476"/>
              <a:gd name="connsiteX5" fmla="*/ 363204 w 457953"/>
              <a:gd name="connsiteY5" fmla="*/ 521805 h 583476"/>
              <a:gd name="connsiteX6" fmla="*/ 426370 w 457953"/>
              <a:gd name="connsiteY6" fmla="*/ 531845 h 583476"/>
              <a:gd name="connsiteX7" fmla="*/ 426370 w 457953"/>
              <a:gd name="connsiteY7" fmla="*/ 265083 h 583476"/>
              <a:gd name="connsiteX8" fmla="*/ 354591 w 457953"/>
              <a:gd name="connsiteY8" fmla="*/ 253609 h 583476"/>
              <a:gd name="connsiteX9" fmla="*/ 106234 w 457953"/>
              <a:gd name="connsiteY9" fmla="*/ 253609 h 583476"/>
              <a:gd name="connsiteX10" fmla="*/ 34454 w 457953"/>
              <a:gd name="connsiteY10" fmla="*/ 265083 h 583476"/>
              <a:gd name="connsiteX11" fmla="*/ 34454 w 457953"/>
              <a:gd name="connsiteY11" fmla="*/ 531845 h 583476"/>
              <a:gd name="connsiteX12" fmla="*/ 96185 w 457953"/>
              <a:gd name="connsiteY12" fmla="*/ 521805 h 583476"/>
              <a:gd name="connsiteX13" fmla="*/ 228259 w 457953"/>
              <a:gd name="connsiteY13" fmla="*/ 550490 h 583476"/>
              <a:gd name="connsiteX14" fmla="*/ 228259 w 457953"/>
              <a:gd name="connsiteY14" fmla="*/ 444358 h 583476"/>
              <a:gd name="connsiteX15" fmla="*/ 221081 w 457953"/>
              <a:gd name="connsiteY15" fmla="*/ 452964 h 583476"/>
              <a:gd name="connsiteX16" fmla="*/ 221081 w 457953"/>
              <a:gd name="connsiteY16" fmla="*/ 293767 h 583476"/>
              <a:gd name="connsiteX17" fmla="*/ 106234 w 457953"/>
              <a:gd name="connsiteY17" fmla="*/ 253609 h 583476"/>
              <a:gd name="connsiteX18" fmla="*/ 106234 w 457953"/>
              <a:gd name="connsiteY18" fmla="*/ 240701 h 583476"/>
              <a:gd name="connsiteX19" fmla="*/ 231130 w 457953"/>
              <a:gd name="connsiteY19" fmla="*/ 285162 h 583476"/>
              <a:gd name="connsiteX20" fmla="*/ 354591 w 457953"/>
              <a:gd name="connsiteY20" fmla="*/ 240701 h 583476"/>
              <a:gd name="connsiteX21" fmla="*/ 434984 w 457953"/>
              <a:gd name="connsiteY21" fmla="*/ 255043 h 583476"/>
              <a:gd name="connsiteX22" fmla="*/ 439291 w 457953"/>
              <a:gd name="connsiteY22" fmla="*/ 256478 h 583476"/>
              <a:gd name="connsiteX23" fmla="*/ 439291 w 457953"/>
              <a:gd name="connsiteY23" fmla="*/ 285162 h 583476"/>
              <a:gd name="connsiteX24" fmla="*/ 457953 w 457953"/>
              <a:gd name="connsiteY24" fmla="*/ 298069 h 583476"/>
              <a:gd name="connsiteX25" fmla="*/ 457953 w 457953"/>
              <a:gd name="connsiteY25" fmla="*/ 572003 h 583476"/>
              <a:gd name="connsiteX26" fmla="*/ 259842 w 457953"/>
              <a:gd name="connsiteY26" fmla="*/ 572003 h 583476"/>
              <a:gd name="connsiteX27" fmla="*/ 231130 w 457953"/>
              <a:gd name="connsiteY27" fmla="*/ 583476 h 583476"/>
              <a:gd name="connsiteX28" fmla="*/ 202418 w 457953"/>
              <a:gd name="connsiteY28" fmla="*/ 572003 h 583476"/>
              <a:gd name="connsiteX29" fmla="*/ 0 w 457953"/>
              <a:gd name="connsiteY29" fmla="*/ 572003 h 583476"/>
              <a:gd name="connsiteX30" fmla="*/ 0 w 457953"/>
              <a:gd name="connsiteY30" fmla="*/ 298069 h 583476"/>
              <a:gd name="connsiteX31" fmla="*/ 21534 w 457953"/>
              <a:gd name="connsiteY31" fmla="*/ 282293 h 583476"/>
              <a:gd name="connsiteX32" fmla="*/ 21534 w 457953"/>
              <a:gd name="connsiteY32" fmla="*/ 256478 h 583476"/>
              <a:gd name="connsiteX33" fmla="*/ 25841 w 457953"/>
              <a:gd name="connsiteY33" fmla="*/ 255043 h 583476"/>
              <a:gd name="connsiteX34" fmla="*/ 106234 w 457953"/>
              <a:gd name="connsiteY34" fmla="*/ 240701 h 583476"/>
              <a:gd name="connsiteX35" fmla="*/ 312871 w 457953"/>
              <a:gd name="connsiteY35" fmla="*/ 173472 h 583476"/>
              <a:gd name="connsiteX36" fmla="*/ 312871 w 457953"/>
              <a:gd name="connsiteY36" fmla="*/ 194993 h 583476"/>
              <a:gd name="connsiteX37" fmla="*/ 334378 w 457953"/>
              <a:gd name="connsiteY37" fmla="*/ 194993 h 583476"/>
              <a:gd name="connsiteX38" fmla="*/ 340114 w 457953"/>
              <a:gd name="connsiteY38" fmla="*/ 194993 h 583476"/>
              <a:gd name="connsiteX39" fmla="*/ 344415 w 457953"/>
              <a:gd name="connsiteY39" fmla="*/ 193559 h 583476"/>
              <a:gd name="connsiteX40" fmla="*/ 347283 w 457953"/>
              <a:gd name="connsiteY40" fmla="*/ 189254 h 583476"/>
              <a:gd name="connsiteX41" fmla="*/ 348717 w 457953"/>
              <a:gd name="connsiteY41" fmla="*/ 183515 h 583476"/>
              <a:gd name="connsiteX42" fmla="*/ 335812 w 457953"/>
              <a:gd name="connsiteY42" fmla="*/ 173472 h 583476"/>
              <a:gd name="connsiteX43" fmla="*/ 149229 w 457953"/>
              <a:gd name="connsiteY43" fmla="*/ 143337 h 583476"/>
              <a:gd name="connsiteX44" fmla="*/ 137762 w 457953"/>
              <a:gd name="connsiteY44" fmla="*/ 179153 h 583476"/>
              <a:gd name="connsiteX45" fmla="*/ 159264 w 457953"/>
              <a:gd name="connsiteY45" fmla="*/ 179153 h 583476"/>
              <a:gd name="connsiteX46" fmla="*/ 312871 w 457953"/>
              <a:gd name="connsiteY46" fmla="*/ 133298 h 583476"/>
              <a:gd name="connsiteX47" fmla="*/ 312871 w 457953"/>
              <a:gd name="connsiteY47" fmla="*/ 150515 h 583476"/>
              <a:gd name="connsiteX48" fmla="*/ 332945 w 457953"/>
              <a:gd name="connsiteY48" fmla="*/ 150515 h 583476"/>
              <a:gd name="connsiteX49" fmla="*/ 341548 w 457953"/>
              <a:gd name="connsiteY49" fmla="*/ 149081 h 583476"/>
              <a:gd name="connsiteX50" fmla="*/ 344415 w 457953"/>
              <a:gd name="connsiteY50" fmla="*/ 141907 h 583476"/>
              <a:gd name="connsiteX51" fmla="*/ 341548 w 457953"/>
              <a:gd name="connsiteY51" fmla="*/ 134733 h 583476"/>
              <a:gd name="connsiteX52" fmla="*/ 332945 w 457953"/>
              <a:gd name="connsiteY52" fmla="*/ 133298 h 583476"/>
              <a:gd name="connsiteX53" fmla="*/ 277025 w 457953"/>
              <a:gd name="connsiteY53" fmla="*/ 104603 h 583476"/>
              <a:gd name="connsiteX54" fmla="*/ 341548 w 457953"/>
              <a:gd name="connsiteY54" fmla="*/ 104603 h 583476"/>
              <a:gd name="connsiteX55" fmla="*/ 360187 w 457953"/>
              <a:gd name="connsiteY55" fmla="*/ 108907 h 583476"/>
              <a:gd name="connsiteX56" fmla="*/ 371658 w 457953"/>
              <a:gd name="connsiteY56" fmla="*/ 116081 h 583476"/>
              <a:gd name="connsiteX57" fmla="*/ 377393 w 457953"/>
              <a:gd name="connsiteY57" fmla="*/ 124690 h 583476"/>
              <a:gd name="connsiteX58" fmla="*/ 378827 w 457953"/>
              <a:gd name="connsiteY58" fmla="*/ 134733 h 583476"/>
              <a:gd name="connsiteX59" fmla="*/ 375959 w 457953"/>
              <a:gd name="connsiteY59" fmla="*/ 149081 h 583476"/>
              <a:gd name="connsiteX60" fmla="*/ 364489 w 457953"/>
              <a:gd name="connsiteY60" fmla="*/ 157689 h 583476"/>
              <a:gd name="connsiteX61" fmla="*/ 373092 w 457953"/>
              <a:gd name="connsiteY61" fmla="*/ 161994 h 583476"/>
              <a:gd name="connsiteX62" fmla="*/ 378827 w 457953"/>
              <a:gd name="connsiteY62" fmla="*/ 167733 h 583476"/>
              <a:gd name="connsiteX63" fmla="*/ 383129 w 457953"/>
              <a:gd name="connsiteY63" fmla="*/ 176341 h 583476"/>
              <a:gd name="connsiteX64" fmla="*/ 385996 w 457953"/>
              <a:gd name="connsiteY64" fmla="*/ 187819 h 583476"/>
              <a:gd name="connsiteX65" fmla="*/ 381695 w 457953"/>
              <a:gd name="connsiteY65" fmla="*/ 203602 h 583476"/>
              <a:gd name="connsiteX66" fmla="*/ 373092 w 457953"/>
              <a:gd name="connsiteY66" fmla="*/ 213645 h 583476"/>
              <a:gd name="connsiteX67" fmla="*/ 358753 w 457953"/>
              <a:gd name="connsiteY67" fmla="*/ 220819 h 583476"/>
              <a:gd name="connsiteX68" fmla="*/ 344415 w 457953"/>
              <a:gd name="connsiteY68" fmla="*/ 223689 h 583476"/>
              <a:gd name="connsiteX69" fmla="*/ 277025 w 457953"/>
              <a:gd name="connsiteY69" fmla="*/ 223689 h 583476"/>
              <a:gd name="connsiteX70" fmla="*/ 130594 w 457953"/>
              <a:gd name="connsiteY70" fmla="*/ 103223 h 583476"/>
              <a:gd name="connsiteX71" fmla="*/ 166431 w 457953"/>
              <a:gd name="connsiteY71" fmla="*/ 103223 h 583476"/>
              <a:gd name="connsiteX72" fmla="*/ 209435 w 457953"/>
              <a:gd name="connsiteY72" fmla="*/ 220700 h 583476"/>
              <a:gd name="connsiteX73" fmla="*/ 172165 w 457953"/>
              <a:gd name="connsiteY73" fmla="*/ 220700 h 583476"/>
              <a:gd name="connsiteX74" fmla="*/ 166431 w 457953"/>
              <a:gd name="connsiteY74" fmla="*/ 204941 h 583476"/>
              <a:gd name="connsiteX75" fmla="*/ 129161 w 457953"/>
              <a:gd name="connsiteY75" fmla="*/ 204941 h 583476"/>
              <a:gd name="connsiteX76" fmla="*/ 124860 w 457953"/>
              <a:gd name="connsiteY76" fmla="*/ 220700 h 583476"/>
              <a:gd name="connsiteX77" fmla="*/ 87590 w 457953"/>
              <a:gd name="connsiteY77" fmla="*/ 220700 h 583476"/>
              <a:gd name="connsiteX78" fmla="*/ 229635 w 457953"/>
              <a:gd name="connsiteY78" fmla="*/ 0 h 583476"/>
              <a:gd name="connsiteX79" fmla="*/ 268371 w 457953"/>
              <a:gd name="connsiteY79" fmla="*/ 12895 h 583476"/>
              <a:gd name="connsiteX80" fmla="*/ 282718 w 457953"/>
              <a:gd name="connsiteY80" fmla="*/ 47283 h 583476"/>
              <a:gd name="connsiteX81" fmla="*/ 248285 w 457953"/>
              <a:gd name="connsiteY81" fmla="*/ 47283 h 583476"/>
              <a:gd name="connsiteX82" fmla="*/ 246851 w 457953"/>
              <a:gd name="connsiteY82" fmla="*/ 41552 h 583476"/>
              <a:gd name="connsiteX83" fmla="*/ 243981 w 457953"/>
              <a:gd name="connsiteY83" fmla="*/ 35821 h 583476"/>
              <a:gd name="connsiteX84" fmla="*/ 238243 w 457953"/>
              <a:gd name="connsiteY84" fmla="*/ 31522 h 583476"/>
              <a:gd name="connsiteX85" fmla="*/ 229635 w 457953"/>
              <a:gd name="connsiteY85" fmla="*/ 28656 h 583476"/>
              <a:gd name="connsiteX86" fmla="*/ 218157 w 457953"/>
              <a:gd name="connsiteY86" fmla="*/ 31522 h 583476"/>
              <a:gd name="connsiteX87" fmla="*/ 210984 w 457953"/>
              <a:gd name="connsiteY87" fmla="*/ 40119 h 583476"/>
              <a:gd name="connsiteX88" fmla="*/ 208115 w 457953"/>
              <a:gd name="connsiteY88" fmla="*/ 50149 h 583476"/>
              <a:gd name="connsiteX89" fmla="*/ 206680 w 457953"/>
              <a:gd name="connsiteY89" fmla="*/ 61612 h 583476"/>
              <a:gd name="connsiteX90" fmla="*/ 208115 w 457953"/>
              <a:gd name="connsiteY90" fmla="*/ 73074 h 583476"/>
              <a:gd name="connsiteX91" fmla="*/ 210984 w 457953"/>
              <a:gd name="connsiteY91" fmla="*/ 83104 h 583476"/>
              <a:gd name="connsiteX92" fmla="*/ 218157 w 457953"/>
              <a:gd name="connsiteY92" fmla="*/ 91701 h 583476"/>
              <a:gd name="connsiteX93" fmla="*/ 229635 w 457953"/>
              <a:gd name="connsiteY93" fmla="*/ 94567 h 583476"/>
              <a:gd name="connsiteX94" fmla="*/ 236808 w 457953"/>
              <a:gd name="connsiteY94" fmla="*/ 93134 h 583476"/>
              <a:gd name="connsiteX95" fmla="*/ 242547 w 457953"/>
              <a:gd name="connsiteY95" fmla="*/ 88836 h 583476"/>
              <a:gd name="connsiteX96" fmla="*/ 245416 w 457953"/>
              <a:gd name="connsiteY96" fmla="*/ 81671 h 583476"/>
              <a:gd name="connsiteX97" fmla="*/ 248285 w 457953"/>
              <a:gd name="connsiteY97" fmla="*/ 74507 h 583476"/>
              <a:gd name="connsiteX98" fmla="*/ 284152 w 457953"/>
              <a:gd name="connsiteY98" fmla="*/ 74507 h 583476"/>
              <a:gd name="connsiteX99" fmla="*/ 279848 w 457953"/>
              <a:gd name="connsiteY99" fmla="*/ 91701 h 583476"/>
              <a:gd name="connsiteX100" fmla="*/ 269806 w 457953"/>
              <a:gd name="connsiteY100" fmla="*/ 107463 h 583476"/>
              <a:gd name="connsiteX101" fmla="*/ 252589 w 457953"/>
              <a:gd name="connsiteY101" fmla="*/ 118925 h 583476"/>
              <a:gd name="connsiteX102" fmla="*/ 229635 w 457953"/>
              <a:gd name="connsiteY102" fmla="*/ 123224 h 583476"/>
              <a:gd name="connsiteX103" fmla="*/ 205245 w 457953"/>
              <a:gd name="connsiteY103" fmla="*/ 118925 h 583476"/>
              <a:gd name="connsiteX104" fmla="*/ 185160 w 457953"/>
              <a:gd name="connsiteY104" fmla="*/ 106030 h 583476"/>
              <a:gd name="connsiteX105" fmla="*/ 173683 w 457953"/>
              <a:gd name="connsiteY105" fmla="*/ 85970 h 583476"/>
              <a:gd name="connsiteX106" fmla="*/ 170813 w 457953"/>
              <a:gd name="connsiteY106" fmla="*/ 61612 h 583476"/>
              <a:gd name="connsiteX107" fmla="*/ 175117 w 457953"/>
              <a:gd name="connsiteY107" fmla="*/ 35821 h 583476"/>
              <a:gd name="connsiteX108" fmla="*/ 186595 w 457953"/>
              <a:gd name="connsiteY108" fmla="*/ 17194 h 583476"/>
              <a:gd name="connsiteX109" fmla="*/ 205245 w 457953"/>
              <a:gd name="connsiteY109" fmla="*/ 4298 h 583476"/>
              <a:gd name="connsiteX110" fmla="*/ 229635 w 457953"/>
              <a:gd name="connsiteY110" fmla="*/ 0 h 58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57953" h="583476">
                <a:moveTo>
                  <a:pt x="354591" y="253609"/>
                </a:moveTo>
                <a:cubicBezTo>
                  <a:pt x="310088" y="253609"/>
                  <a:pt x="271327" y="267951"/>
                  <a:pt x="241179" y="293767"/>
                </a:cubicBezTo>
                <a:lnTo>
                  <a:pt x="241179" y="452964"/>
                </a:lnTo>
                <a:lnTo>
                  <a:pt x="232566" y="444358"/>
                </a:lnTo>
                <a:lnTo>
                  <a:pt x="232566" y="550490"/>
                </a:lnTo>
                <a:cubicBezTo>
                  <a:pt x="249793" y="543318"/>
                  <a:pt x="304345" y="521805"/>
                  <a:pt x="363204" y="521805"/>
                </a:cubicBezTo>
                <a:cubicBezTo>
                  <a:pt x="386174" y="521805"/>
                  <a:pt x="407708" y="524674"/>
                  <a:pt x="426370" y="531845"/>
                </a:cubicBezTo>
                <a:lnTo>
                  <a:pt x="426370" y="265083"/>
                </a:lnTo>
                <a:cubicBezTo>
                  <a:pt x="416321" y="262214"/>
                  <a:pt x="389045" y="253609"/>
                  <a:pt x="354591" y="253609"/>
                </a:cubicBezTo>
                <a:close/>
                <a:moveTo>
                  <a:pt x="106234" y="253609"/>
                </a:moveTo>
                <a:cubicBezTo>
                  <a:pt x="73215" y="253609"/>
                  <a:pt x="44504" y="262214"/>
                  <a:pt x="34454" y="265083"/>
                </a:cubicBezTo>
                <a:lnTo>
                  <a:pt x="34454" y="531845"/>
                </a:lnTo>
                <a:cubicBezTo>
                  <a:pt x="51681" y="526108"/>
                  <a:pt x="73215" y="521805"/>
                  <a:pt x="96185" y="521805"/>
                </a:cubicBezTo>
                <a:cubicBezTo>
                  <a:pt x="153608" y="521805"/>
                  <a:pt x="211032" y="544753"/>
                  <a:pt x="228259" y="550490"/>
                </a:cubicBezTo>
                <a:lnTo>
                  <a:pt x="228259" y="444358"/>
                </a:lnTo>
                <a:lnTo>
                  <a:pt x="221081" y="452964"/>
                </a:lnTo>
                <a:lnTo>
                  <a:pt x="221081" y="293767"/>
                </a:lnTo>
                <a:cubicBezTo>
                  <a:pt x="189498" y="267951"/>
                  <a:pt x="150737" y="253609"/>
                  <a:pt x="106234" y="253609"/>
                </a:cubicBezTo>
                <a:close/>
                <a:moveTo>
                  <a:pt x="106234" y="240701"/>
                </a:moveTo>
                <a:cubicBezTo>
                  <a:pt x="155044" y="240701"/>
                  <a:pt x="196676" y="255043"/>
                  <a:pt x="231130" y="285162"/>
                </a:cubicBezTo>
                <a:cubicBezTo>
                  <a:pt x="264149" y="255043"/>
                  <a:pt x="307216" y="240701"/>
                  <a:pt x="354591" y="240701"/>
                </a:cubicBezTo>
                <a:cubicBezTo>
                  <a:pt x="400530" y="240701"/>
                  <a:pt x="433548" y="253609"/>
                  <a:pt x="434984" y="255043"/>
                </a:cubicBezTo>
                <a:lnTo>
                  <a:pt x="439291" y="256478"/>
                </a:lnTo>
                <a:lnTo>
                  <a:pt x="439291" y="285162"/>
                </a:lnTo>
                <a:cubicBezTo>
                  <a:pt x="450775" y="288030"/>
                  <a:pt x="457953" y="290898"/>
                  <a:pt x="457953" y="298069"/>
                </a:cubicBezTo>
                <a:lnTo>
                  <a:pt x="457953" y="572003"/>
                </a:lnTo>
                <a:lnTo>
                  <a:pt x="259842" y="572003"/>
                </a:lnTo>
                <a:cubicBezTo>
                  <a:pt x="252664" y="579174"/>
                  <a:pt x="242615" y="583476"/>
                  <a:pt x="231130" y="583476"/>
                </a:cubicBezTo>
                <a:cubicBezTo>
                  <a:pt x="219645" y="583476"/>
                  <a:pt x="209596" y="579174"/>
                  <a:pt x="202418" y="572003"/>
                </a:cubicBezTo>
                <a:lnTo>
                  <a:pt x="0" y="572003"/>
                </a:lnTo>
                <a:lnTo>
                  <a:pt x="0" y="298069"/>
                </a:lnTo>
                <a:cubicBezTo>
                  <a:pt x="0" y="289464"/>
                  <a:pt x="8614" y="285162"/>
                  <a:pt x="21534" y="282293"/>
                </a:cubicBezTo>
                <a:lnTo>
                  <a:pt x="21534" y="256478"/>
                </a:lnTo>
                <a:lnTo>
                  <a:pt x="25841" y="255043"/>
                </a:lnTo>
                <a:cubicBezTo>
                  <a:pt x="27276" y="253609"/>
                  <a:pt x="61731" y="240701"/>
                  <a:pt x="106234" y="240701"/>
                </a:cubicBezTo>
                <a:close/>
                <a:moveTo>
                  <a:pt x="312871" y="173472"/>
                </a:moveTo>
                <a:lnTo>
                  <a:pt x="312871" y="194993"/>
                </a:lnTo>
                <a:lnTo>
                  <a:pt x="334378" y="194993"/>
                </a:lnTo>
                <a:cubicBezTo>
                  <a:pt x="337246" y="194993"/>
                  <a:pt x="338680" y="194993"/>
                  <a:pt x="340114" y="194993"/>
                </a:cubicBezTo>
                <a:cubicBezTo>
                  <a:pt x="341548" y="194993"/>
                  <a:pt x="342981" y="193559"/>
                  <a:pt x="344415" y="193559"/>
                </a:cubicBezTo>
                <a:cubicBezTo>
                  <a:pt x="345849" y="192124"/>
                  <a:pt x="347283" y="190689"/>
                  <a:pt x="347283" y="189254"/>
                </a:cubicBezTo>
                <a:cubicBezTo>
                  <a:pt x="348717" y="187819"/>
                  <a:pt x="348717" y="186385"/>
                  <a:pt x="348717" y="183515"/>
                </a:cubicBezTo>
                <a:cubicBezTo>
                  <a:pt x="348717" y="176341"/>
                  <a:pt x="344415" y="173472"/>
                  <a:pt x="335812" y="173472"/>
                </a:cubicBezTo>
                <a:close/>
                <a:moveTo>
                  <a:pt x="149229" y="143337"/>
                </a:moveTo>
                <a:lnTo>
                  <a:pt x="137762" y="179153"/>
                </a:lnTo>
                <a:lnTo>
                  <a:pt x="159264" y="179153"/>
                </a:lnTo>
                <a:close/>
                <a:moveTo>
                  <a:pt x="312871" y="133298"/>
                </a:moveTo>
                <a:lnTo>
                  <a:pt x="312871" y="150515"/>
                </a:lnTo>
                <a:lnTo>
                  <a:pt x="332945" y="150515"/>
                </a:lnTo>
                <a:cubicBezTo>
                  <a:pt x="335812" y="150515"/>
                  <a:pt x="340114" y="150515"/>
                  <a:pt x="341548" y="149081"/>
                </a:cubicBezTo>
                <a:cubicBezTo>
                  <a:pt x="344415" y="147646"/>
                  <a:pt x="344415" y="144776"/>
                  <a:pt x="344415" y="141907"/>
                </a:cubicBezTo>
                <a:cubicBezTo>
                  <a:pt x="344415" y="139037"/>
                  <a:pt x="344415" y="136168"/>
                  <a:pt x="341548" y="134733"/>
                </a:cubicBezTo>
                <a:cubicBezTo>
                  <a:pt x="340114" y="133298"/>
                  <a:pt x="335812" y="133298"/>
                  <a:pt x="332945" y="133298"/>
                </a:cubicBezTo>
                <a:close/>
                <a:moveTo>
                  <a:pt x="277025" y="104603"/>
                </a:moveTo>
                <a:lnTo>
                  <a:pt x="341548" y="104603"/>
                </a:lnTo>
                <a:cubicBezTo>
                  <a:pt x="348717" y="104603"/>
                  <a:pt x="355886" y="106038"/>
                  <a:pt x="360187" y="108907"/>
                </a:cubicBezTo>
                <a:cubicBezTo>
                  <a:pt x="365923" y="110342"/>
                  <a:pt x="368790" y="113211"/>
                  <a:pt x="371658" y="116081"/>
                </a:cubicBezTo>
                <a:cubicBezTo>
                  <a:pt x="374526" y="118950"/>
                  <a:pt x="377393" y="121820"/>
                  <a:pt x="377393" y="124690"/>
                </a:cubicBezTo>
                <a:cubicBezTo>
                  <a:pt x="378827" y="128994"/>
                  <a:pt x="378827" y="131863"/>
                  <a:pt x="378827" y="134733"/>
                </a:cubicBezTo>
                <a:cubicBezTo>
                  <a:pt x="378827" y="140472"/>
                  <a:pt x="377393" y="146211"/>
                  <a:pt x="375959" y="149081"/>
                </a:cubicBezTo>
                <a:cubicBezTo>
                  <a:pt x="373092" y="151950"/>
                  <a:pt x="368790" y="156255"/>
                  <a:pt x="364489" y="157689"/>
                </a:cubicBezTo>
                <a:cubicBezTo>
                  <a:pt x="367356" y="159124"/>
                  <a:pt x="370224" y="160559"/>
                  <a:pt x="373092" y="161994"/>
                </a:cubicBezTo>
                <a:cubicBezTo>
                  <a:pt x="374526" y="163428"/>
                  <a:pt x="377393" y="164863"/>
                  <a:pt x="378827" y="167733"/>
                </a:cubicBezTo>
                <a:cubicBezTo>
                  <a:pt x="380261" y="170602"/>
                  <a:pt x="383129" y="172037"/>
                  <a:pt x="383129" y="176341"/>
                </a:cubicBezTo>
                <a:cubicBezTo>
                  <a:pt x="384562" y="179211"/>
                  <a:pt x="385996" y="183515"/>
                  <a:pt x="385996" y="187819"/>
                </a:cubicBezTo>
                <a:cubicBezTo>
                  <a:pt x="385996" y="193559"/>
                  <a:pt x="384562" y="199298"/>
                  <a:pt x="381695" y="203602"/>
                </a:cubicBezTo>
                <a:cubicBezTo>
                  <a:pt x="378827" y="207906"/>
                  <a:pt x="375959" y="210776"/>
                  <a:pt x="373092" y="213645"/>
                </a:cubicBezTo>
                <a:cubicBezTo>
                  <a:pt x="368790" y="216515"/>
                  <a:pt x="364489" y="219384"/>
                  <a:pt x="358753" y="220819"/>
                </a:cubicBezTo>
                <a:cubicBezTo>
                  <a:pt x="354452" y="222254"/>
                  <a:pt x="348717" y="223689"/>
                  <a:pt x="344415" y="223689"/>
                </a:cubicBezTo>
                <a:lnTo>
                  <a:pt x="277025" y="223689"/>
                </a:lnTo>
                <a:close/>
                <a:moveTo>
                  <a:pt x="130594" y="103223"/>
                </a:moveTo>
                <a:lnTo>
                  <a:pt x="166431" y="103223"/>
                </a:lnTo>
                <a:lnTo>
                  <a:pt x="209435" y="220700"/>
                </a:lnTo>
                <a:lnTo>
                  <a:pt x="172165" y="220700"/>
                </a:lnTo>
                <a:lnTo>
                  <a:pt x="166431" y="204941"/>
                </a:lnTo>
                <a:lnTo>
                  <a:pt x="129161" y="204941"/>
                </a:lnTo>
                <a:lnTo>
                  <a:pt x="124860" y="220700"/>
                </a:lnTo>
                <a:lnTo>
                  <a:pt x="87590" y="220700"/>
                </a:lnTo>
                <a:close/>
                <a:moveTo>
                  <a:pt x="229635" y="0"/>
                </a:moveTo>
                <a:cubicBezTo>
                  <a:pt x="246851" y="0"/>
                  <a:pt x="258328" y="4298"/>
                  <a:pt x="268371" y="12895"/>
                </a:cubicBezTo>
                <a:cubicBezTo>
                  <a:pt x="276979" y="20059"/>
                  <a:pt x="281283" y="31522"/>
                  <a:pt x="282718" y="47283"/>
                </a:cubicBezTo>
                <a:lnTo>
                  <a:pt x="248285" y="47283"/>
                </a:lnTo>
                <a:cubicBezTo>
                  <a:pt x="248285" y="45851"/>
                  <a:pt x="246851" y="44418"/>
                  <a:pt x="246851" y="41552"/>
                </a:cubicBezTo>
                <a:cubicBezTo>
                  <a:pt x="246851" y="40119"/>
                  <a:pt x="245416" y="38686"/>
                  <a:pt x="243981" y="35821"/>
                </a:cubicBezTo>
                <a:cubicBezTo>
                  <a:pt x="242547" y="34388"/>
                  <a:pt x="241112" y="32955"/>
                  <a:pt x="238243" y="31522"/>
                </a:cubicBezTo>
                <a:cubicBezTo>
                  <a:pt x="235373" y="30089"/>
                  <a:pt x="232504" y="28656"/>
                  <a:pt x="229635" y="28656"/>
                </a:cubicBezTo>
                <a:cubicBezTo>
                  <a:pt x="225331" y="28656"/>
                  <a:pt x="221027" y="30089"/>
                  <a:pt x="218157" y="31522"/>
                </a:cubicBezTo>
                <a:cubicBezTo>
                  <a:pt x="215288" y="34388"/>
                  <a:pt x="213853" y="35821"/>
                  <a:pt x="210984" y="40119"/>
                </a:cubicBezTo>
                <a:cubicBezTo>
                  <a:pt x="209549" y="42985"/>
                  <a:pt x="208115" y="45851"/>
                  <a:pt x="208115" y="50149"/>
                </a:cubicBezTo>
                <a:cubicBezTo>
                  <a:pt x="206680" y="54448"/>
                  <a:pt x="206680" y="57313"/>
                  <a:pt x="206680" y="61612"/>
                </a:cubicBezTo>
                <a:cubicBezTo>
                  <a:pt x="206680" y="65910"/>
                  <a:pt x="206680" y="70209"/>
                  <a:pt x="208115" y="73074"/>
                </a:cubicBezTo>
                <a:cubicBezTo>
                  <a:pt x="208115" y="77373"/>
                  <a:pt x="209549" y="80239"/>
                  <a:pt x="210984" y="83104"/>
                </a:cubicBezTo>
                <a:cubicBezTo>
                  <a:pt x="212419" y="87403"/>
                  <a:pt x="215288" y="88836"/>
                  <a:pt x="218157" y="91701"/>
                </a:cubicBezTo>
                <a:cubicBezTo>
                  <a:pt x="221027" y="93134"/>
                  <a:pt x="225331" y="94567"/>
                  <a:pt x="229635" y="94567"/>
                </a:cubicBezTo>
                <a:cubicBezTo>
                  <a:pt x="232504" y="94567"/>
                  <a:pt x="235373" y="93134"/>
                  <a:pt x="236808" y="93134"/>
                </a:cubicBezTo>
                <a:cubicBezTo>
                  <a:pt x="239677" y="91701"/>
                  <a:pt x="241112" y="90268"/>
                  <a:pt x="242547" y="88836"/>
                </a:cubicBezTo>
                <a:cubicBezTo>
                  <a:pt x="243981" y="85970"/>
                  <a:pt x="245416" y="84537"/>
                  <a:pt x="245416" y="81671"/>
                </a:cubicBezTo>
                <a:cubicBezTo>
                  <a:pt x="246851" y="80239"/>
                  <a:pt x="248285" y="77373"/>
                  <a:pt x="248285" y="74507"/>
                </a:cubicBezTo>
                <a:lnTo>
                  <a:pt x="284152" y="74507"/>
                </a:lnTo>
                <a:cubicBezTo>
                  <a:pt x="284152" y="80239"/>
                  <a:pt x="282718" y="85970"/>
                  <a:pt x="279848" y="91701"/>
                </a:cubicBezTo>
                <a:cubicBezTo>
                  <a:pt x="278414" y="97433"/>
                  <a:pt x="274110" y="103164"/>
                  <a:pt x="269806" y="107463"/>
                </a:cubicBezTo>
                <a:cubicBezTo>
                  <a:pt x="265502" y="113194"/>
                  <a:pt x="259763" y="116060"/>
                  <a:pt x="252589" y="118925"/>
                </a:cubicBezTo>
                <a:cubicBezTo>
                  <a:pt x="246851" y="121791"/>
                  <a:pt x="238243" y="123224"/>
                  <a:pt x="229635" y="123224"/>
                </a:cubicBezTo>
                <a:cubicBezTo>
                  <a:pt x="221027" y="123224"/>
                  <a:pt x="212419" y="121791"/>
                  <a:pt x="205245" y="118925"/>
                </a:cubicBezTo>
                <a:cubicBezTo>
                  <a:pt x="196637" y="116060"/>
                  <a:pt x="190899" y="111761"/>
                  <a:pt x="185160" y="106030"/>
                </a:cubicBezTo>
                <a:cubicBezTo>
                  <a:pt x="180856" y="100298"/>
                  <a:pt x="176552" y="93134"/>
                  <a:pt x="173683" y="85970"/>
                </a:cubicBezTo>
                <a:cubicBezTo>
                  <a:pt x="172248" y="78806"/>
                  <a:pt x="170813" y="70209"/>
                  <a:pt x="170813" y="61612"/>
                </a:cubicBezTo>
                <a:cubicBezTo>
                  <a:pt x="170813" y="53015"/>
                  <a:pt x="172248" y="44418"/>
                  <a:pt x="175117" y="35821"/>
                </a:cubicBezTo>
                <a:cubicBezTo>
                  <a:pt x="176552" y="28656"/>
                  <a:pt x="180856" y="22925"/>
                  <a:pt x="186595" y="17194"/>
                </a:cubicBezTo>
                <a:cubicBezTo>
                  <a:pt x="192333" y="11462"/>
                  <a:pt x="198072" y="7164"/>
                  <a:pt x="205245" y="4298"/>
                </a:cubicBezTo>
                <a:cubicBezTo>
                  <a:pt x="212419" y="1433"/>
                  <a:pt x="221027" y="0"/>
                  <a:pt x="2296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7" name="compass-pointing_14072"/>
          <p:cNvSpPr>
            <a:spLocks noChangeAspect="1"/>
          </p:cNvSpPr>
          <p:nvPr/>
        </p:nvSpPr>
        <p:spPr bwMode="auto">
          <a:xfrm>
            <a:off x="9930390" y="2505575"/>
            <a:ext cx="609685" cy="608807"/>
          </a:xfrm>
          <a:custGeom>
            <a:avLst/>
            <a:gdLst>
              <a:gd name="connsiteX0" fmla="*/ 300350 w 600528"/>
              <a:gd name="connsiteY0" fmla="*/ 266510 h 599664"/>
              <a:gd name="connsiteX1" fmla="*/ 276674 w 600528"/>
              <a:gd name="connsiteY1" fmla="*/ 276184 h 599664"/>
              <a:gd name="connsiteX2" fmla="*/ 276674 w 600528"/>
              <a:gd name="connsiteY2" fmla="*/ 323480 h 599664"/>
              <a:gd name="connsiteX3" fmla="*/ 324026 w 600528"/>
              <a:gd name="connsiteY3" fmla="*/ 323480 h 599664"/>
              <a:gd name="connsiteX4" fmla="*/ 324026 w 600528"/>
              <a:gd name="connsiteY4" fmla="*/ 276184 h 599664"/>
              <a:gd name="connsiteX5" fmla="*/ 300350 w 600528"/>
              <a:gd name="connsiteY5" fmla="*/ 266510 h 599664"/>
              <a:gd name="connsiteX6" fmla="*/ 157215 w 600528"/>
              <a:gd name="connsiteY6" fmla="*/ 156870 h 599664"/>
              <a:gd name="connsiteX7" fmla="*/ 357389 w 600528"/>
              <a:gd name="connsiteY7" fmla="*/ 242862 h 599664"/>
              <a:gd name="connsiteX8" fmla="*/ 443485 w 600528"/>
              <a:gd name="connsiteY8" fmla="*/ 442794 h 599664"/>
              <a:gd name="connsiteX9" fmla="*/ 243311 w 600528"/>
              <a:gd name="connsiteY9" fmla="*/ 356802 h 599664"/>
              <a:gd name="connsiteX10" fmla="*/ 157215 w 600528"/>
              <a:gd name="connsiteY10" fmla="*/ 156870 h 599664"/>
              <a:gd name="connsiteX11" fmla="*/ 300264 w 600528"/>
              <a:gd name="connsiteY11" fmla="*/ 56957 h 599664"/>
              <a:gd name="connsiteX12" fmla="*/ 57039 w 600528"/>
              <a:gd name="connsiteY12" fmla="*/ 299832 h 599664"/>
              <a:gd name="connsiteX13" fmla="*/ 300264 w 600528"/>
              <a:gd name="connsiteY13" fmla="*/ 542707 h 599664"/>
              <a:gd name="connsiteX14" fmla="*/ 543489 w 600528"/>
              <a:gd name="connsiteY14" fmla="*/ 299832 h 599664"/>
              <a:gd name="connsiteX15" fmla="*/ 300264 w 600528"/>
              <a:gd name="connsiteY15" fmla="*/ 56957 h 599664"/>
              <a:gd name="connsiteX16" fmla="*/ 300264 w 600528"/>
              <a:gd name="connsiteY16" fmla="*/ 0 h 599664"/>
              <a:gd name="connsiteX17" fmla="*/ 600528 w 600528"/>
              <a:gd name="connsiteY17" fmla="*/ 299832 h 599664"/>
              <a:gd name="connsiteX18" fmla="*/ 300264 w 600528"/>
              <a:gd name="connsiteY18" fmla="*/ 599664 h 599664"/>
              <a:gd name="connsiteX19" fmla="*/ 0 w 600528"/>
              <a:gd name="connsiteY19" fmla="*/ 299832 h 599664"/>
              <a:gd name="connsiteX20" fmla="*/ 300264 w 600528"/>
              <a:gd name="connsiteY20" fmla="*/ 0 h 59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0528" h="599664">
                <a:moveTo>
                  <a:pt x="300350" y="266510"/>
                </a:moveTo>
                <a:cubicBezTo>
                  <a:pt x="291741" y="266510"/>
                  <a:pt x="283131" y="269735"/>
                  <a:pt x="276674" y="276184"/>
                </a:cubicBezTo>
                <a:cubicBezTo>
                  <a:pt x="263759" y="289083"/>
                  <a:pt x="263759" y="310581"/>
                  <a:pt x="276674" y="323480"/>
                </a:cubicBezTo>
                <a:cubicBezTo>
                  <a:pt x="289588" y="336379"/>
                  <a:pt x="311112" y="336379"/>
                  <a:pt x="324026" y="323480"/>
                </a:cubicBezTo>
                <a:cubicBezTo>
                  <a:pt x="336941" y="310581"/>
                  <a:pt x="336941" y="289083"/>
                  <a:pt x="324026" y="276184"/>
                </a:cubicBezTo>
                <a:cubicBezTo>
                  <a:pt x="317569" y="269735"/>
                  <a:pt x="308960" y="266510"/>
                  <a:pt x="300350" y="266510"/>
                </a:cubicBezTo>
                <a:close/>
                <a:moveTo>
                  <a:pt x="157215" y="156870"/>
                </a:moveTo>
                <a:cubicBezTo>
                  <a:pt x="157215" y="156870"/>
                  <a:pt x="290664" y="175143"/>
                  <a:pt x="357389" y="242862"/>
                </a:cubicBezTo>
                <a:cubicBezTo>
                  <a:pt x="425190" y="309506"/>
                  <a:pt x="443485" y="442794"/>
                  <a:pt x="443485" y="442794"/>
                </a:cubicBezTo>
                <a:cubicBezTo>
                  <a:pt x="443485" y="442794"/>
                  <a:pt x="310036" y="423446"/>
                  <a:pt x="243311" y="356802"/>
                </a:cubicBezTo>
                <a:cubicBezTo>
                  <a:pt x="175510" y="290158"/>
                  <a:pt x="157215" y="156870"/>
                  <a:pt x="157215" y="156870"/>
                </a:cubicBezTo>
                <a:close/>
                <a:moveTo>
                  <a:pt x="300264" y="56957"/>
                </a:moveTo>
                <a:cubicBezTo>
                  <a:pt x="165737" y="56957"/>
                  <a:pt x="57039" y="165499"/>
                  <a:pt x="57039" y="299832"/>
                </a:cubicBezTo>
                <a:cubicBezTo>
                  <a:pt x="57039" y="434165"/>
                  <a:pt x="165737" y="542707"/>
                  <a:pt x="300264" y="542707"/>
                </a:cubicBezTo>
                <a:cubicBezTo>
                  <a:pt x="434791" y="542707"/>
                  <a:pt x="543489" y="434165"/>
                  <a:pt x="543489" y="299832"/>
                </a:cubicBezTo>
                <a:cubicBezTo>
                  <a:pt x="543489" y="165499"/>
                  <a:pt x="434791" y="56957"/>
                  <a:pt x="300264" y="56957"/>
                </a:cubicBezTo>
                <a:close/>
                <a:moveTo>
                  <a:pt x="300264" y="0"/>
                </a:moveTo>
                <a:cubicBezTo>
                  <a:pt x="466001" y="0"/>
                  <a:pt x="600528" y="134333"/>
                  <a:pt x="600528" y="299832"/>
                </a:cubicBezTo>
                <a:cubicBezTo>
                  <a:pt x="600528" y="465331"/>
                  <a:pt x="466001" y="599664"/>
                  <a:pt x="300264" y="599664"/>
                </a:cubicBezTo>
                <a:cubicBezTo>
                  <a:pt x="134527" y="599664"/>
                  <a:pt x="0" y="465331"/>
                  <a:pt x="0" y="299832"/>
                </a:cubicBezTo>
                <a:cubicBezTo>
                  <a:pt x="0" y="134333"/>
                  <a:pt x="134527" y="0"/>
                  <a:pt x="3002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browser_156543"/>
          <p:cNvSpPr>
            <a:spLocks noChangeAspect="1"/>
          </p:cNvSpPr>
          <p:nvPr/>
        </p:nvSpPr>
        <p:spPr bwMode="auto">
          <a:xfrm>
            <a:off x="4709279" y="2581724"/>
            <a:ext cx="609685" cy="532658"/>
          </a:xfrm>
          <a:custGeom>
            <a:avLst/>
            <a:gdLst>
              <a:gd name="T0" fmla="*/ 306 w 6533"/>
              <a:gd name="T1" fmla="*/ 0 h 5717"/>
              <a:gd name="T2" fmla="*/ 0 w 6533"/>
              <a:gd name="T3" fmla="*/ 491 h 5717"/>
              <a:gd name="T4" fmla="*/ 0 w 6533"/>
              <a:gd name="T5" fmla="*/ 5717 h 5717"/>
              <a:gd name="T6" fmla="*/ 6533 w 6533"/>
              <a:gd name="T7" fmla="*/ 613 h 5717"/>
              <a:gd name="T8" fmla="*/ 6533 w 6533"/>
              <a:gd name="T9" fmla="*/ 307 h 5717"/>
              <a:gd name="T10" fmla="*/ 1036 w 6533"/>
              <a:gd name="T11" fmla="*/ 219 h 5717"/>
              <a:gd name="T12" fmla="*/ 1036 w 6533"/>
              <a:gd name="T13" fmla="*/ 394 h 5717"/>
              <a:gd name="T14" fmla="*/ 1036 w 6533"/>
              <a:gd name="T15" fmla="*/ 219 h 5717"/>
              <a:gd name="T16" fmla="*/ 2960 w 6533"/>
              <a:gd name="T17" fmla="*/ 2833 h 5717"/>
              <a:gd name="T18" fmla="*/ 715 w 6533"/>
              <a:gd name="T19" fmla="*/ 1200 h 5717"/>
              <a:gd name="T20" fmla="*/ 513 w 6533"/>
              <a:gd name="T21" fmla="*/ 394 h 5717"/>
              <a:gd name="T22" fmla="*/ 513 w 6533"/>
              <a:gd name="T23" fmla="*/ 219 h 5717"/>
              <a:gd name="T24" fmla="*/ 513 w 6533"/>
              <a:gd name="T25" fmla="*/ 394 h 5717"/>
              <a:gd name="T26" fmla="*/ 774 w 6533"/>
              <a:gd name="T27" fmla="*/ 219 h 5717"/>
              <a:gd name="T28" fmla="*/ 774 w 6533"/>
              <a:gd name="T29" fmla="*/ 394 h 5717"/>
              <a:gd name="T30" fmla="*/ 5819 w 6533"/>
              <a:gd name="T31" fmla="*/ 4977 h 5717"/>
              <a:gd name="T32" fmla="*/ 715 w 6533"/>
              <a:gd name="T33" fmla="*/ 4875 h 5717"/>
              <a:gd name="T34" fmla="*/ 5819 w 6533"/>
              <a:gd name="T35" fmla="*/ 4977 h 5717"/>
              <a:gd name="T36" fmla="*/ 715 w 6533"/>
              <a:gd name="T37" fmla="*/ 4671 h 5717"/>
              <a:gd name="T38" fmla="*/ 5819 w 6533"/>
              <a:gd name="T39" fmla="*/ 4569 h 5717"/>
              <a:gd name="T40" fmla="*/ 5819 w 6533"/>
              <a:gd name="T41" fmla="*/ 4364 h 5717"/>
              <a:gd name="T42" fmla="*/ 715 w 6533"/>
              <a:gd name="T43" fmla="*/ 4262 h 5717"/>
              <a:gd name="T44" fmla="*/ 5819 w 6533"/>
              <a:gd name="T45" fmla="*/ 4364 h 5717"/>
              <a:gd name="T46" fmla="*/ 715 w 6533"/>
              <a:gd name="T47" fmla="*/ 4058 h 5717"/>
              <a:gd name="T48" fmla="*/ 5819 w 6533"/>
              <a:gd name="T49" fmla="*/ 3956 h 5717"/>
              <a:gd name="T50" fmla="*/ 5819 w 6533"/>
              <a:gd name="T51" fmla="*/ 3752 h 5717"/>
              <a:gd name="T52" fmla="*/ 715 w 6533"/>
              <a:gd name="T53" fmla="*/ 3650 h 5717"/>
              <a:gd name="T54" fmla="*/ 5819 w 6533"/>
              <a:gd name="T55" fmla="*/ 3752 h 5717"/>
              <a:gd name="T56" fmla="*/ 715 w 6533"/>
              <a:gd name="T57" fmla="*/ 3446 h 5717"/>
              <a:gd name="T58" fmla="*/ 5819 w 6533"/>
              <a:gd name="T59" fmla="*/ 3344 h 5717"/>
              <a:gd name="T60" fmla="*/ 5819 w 6533"/>
              <a:gd name="T61" fmla="*/ 3139 h 5717"/>
              <a:gd name="T62" fmla="*/ 3573 w 6533"/>
              <a:gd name="T63" fmla="*/ 3037 h 5717"/>
              <a:gd name="T64" fmla="*/ 5819 w 6533"/>
              <a:gd name="T65" fmla="*/ 3139 h 5717"/>
              <a:gd name="T66" fmla="*/ 3573 w 6533"/>
              <a:gd name="T67" fmla="*/ 2833 h 5717"/>
              <a:gd name="T68" fmla="*/ 5819 w 6533"/>
              <a:gd name="T69" fmla="*/ 2731 h 5717"/>
              <a:gd name="T70" fmla="*/ 5819 w 6533"/>
              <a:gd name="T71" fmla="*/ 2527 h 5717"/>
              <a:gd name="T72" fmla="*/ 3573 w 6533"/>
              <a:gd name="T73" fmla="*/ 2425 h 5717"/>
              <a:gd name="T74" fmla="*/ 5819 w 6533"/>
              <a:gd name="T75" fmla="*/ 2527 h 5717"/>
              <a:gd name="T76" fmla="*/ 3573 w 6533"/>
              <a:gd name="T77" fmla="*/ 2221 h 5717"/>
              <a:gd name="T78" fmla="*/ 5819 w 6533"/>
              <a:gd name="T79" fmla="*/ 2119 h 5717"/>
              <a:gd name="T80" fmla="*/ 5819 w 6533"/>
              <a:gd name="T81" fmla="*/ 1914 h 5717"/>
              <a:gd name="T82" fmla="*/ 3573 w 6533"/>
              <a:gd name="T83" fmla="*/ 1812 h 5717"/>
              <a:gd name="T84" fmla="*/ 5819 w 6533"/>
              <a:gd name="T85" fmla="*/ 1914 h 5717"/>
              <a:gd name="T86" fmla="*/ 3573 w 6533"/>
              <a:gd name="T87" fmla="*/ 1608 h 5717"/>
              <a:gd name="T88" fmla="*/ 5819 w 6533"/>
              <a:gd name="T89" fmla="*/ 1506 h 5717"/>
              <a:gd name="T90" fmla="*/ 5819 w 6533"/>
              <a:gd name="T91" fmla="*/ 1302 h 5717"/>
              <a:gd name="T92" fmla="*/ 3573 w 6533"/>
              <a:gd name="T93" fmla="*/ 1200 h 5717"/>
              <a:gd name="T94" fmla="*/ 5819 w 6533"/>
              <a:gd name="T95" fmla="*/ 1302 h 5717"/>
              <a:gd name="T96" fmla="*/ 1889 w 6533"/>
              <a:gd name="T97" fmla="*/ 460 h 5717"/>
              <a:gd name="T98" fmla="*/ 1889 w 6533"/>
              <a:gd name="T99" fmla="*/ 153 h 5717"/>
              <a:gd name="T100" fmla="*/ 5819 w 6533"/>
              <a:gd name="T101" fmla="*/ 307 h 5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33" h="5717">
                <a:moveTo>
                  <a:pt x="6227" y="0"/>
                </a:moveTo>
                <a:lnTo>
                  <a:pt x="306" y="0"/>
                </a:lnTo>
                <a:cubicBezTo>
                  <a:pt x="138" y="0"/>
                  <a:pt x="0" y="138"/>
                  <a:pt x="0" y="307"/>
                </a:cubicBezTo>
                <a:lnTo>
                  <a:pt x="0" y="491"/>
                </a:lnTo>
                <a:lnTo>
                  <a:pt x="0" y="613"/>
                </a:lnTo>
                <a:lnTo>
                  <a:pt x="0" y="5717"/>
                </a:lnTo>
                <a:lnTo>
                  <a:pt x="6533" y="5717"/>
                </a:lnTo>
                <a:lnTo>
                  <a:pt x="6533" y="613"/>
                </a:lnTo>
                <a:lnTo>
                  <a:pt x="6533" y="491"/>
                </a:lnTo>
                <a:lnTo>
                  <a:pt x="6533" y="307"/>
                </a:lnTo>
                <a:cubicBezTo>
                  <a:pt x="6533" y="138"/>
                  <a:pt x="6396" y="0"/>
                  <a:pt x="6227" y="0"/>
                </a:cubicBezTo>
                <a:close/>
                <a:moveTo>
                  <a:pt x="1036" y="219"/>
                </a:moveTo>
                <a:cubicBezTo>
                  <a:pt x="1084" y="219"/>
                  <a:pt x="1123" y="258"/>
                  <a:pt x="1123" y="307"/>
                </a:cubicBezTo>
                <a:cubicBezTo>
                  <a:pt x="1123" y="355"/>
                  <a:pt x="1084" y="394"/>
                  <a:pt x="1036" y="394"/>
                </a:cubicBezTo>
                <a:cubicBezTo>
                  <a:pt x="988" y="394"/>
                  <a:pt x="949" y="355"/>
                  <a:pt x="949" y="307"/>
                </a:cubicBezTo>
                <a:cubicBezTo>
                  <a:pt x="949" y="258"/>
                  <a:pt x="988" y="219"/>
                  <a:pt x="1036" y="219"/>
                </a:cubicBezTo>
                <a:close/>
                <a:moveTo>
                  <a:pt x="2960" y="1200"/>
                </a:moveTo>
                <a:lnTo>
                  <a:pt x="2960" y="2833"/>
                </a:lnTo>
                <a:lnTo>
                  <a:pt x="715" y="2833"/>
                </a:lnTo>
                <a:lnTo>
                  <a:pt x="715" y="1200"/>
                </a:lnTo>
                <a:lnTo>
                  <a:pt x="2960" y="1200"/>
                </a:lnTo>
                <a:close/>
                <a:moveTo>
                  <a:pt x="513" y="394"/>
                </a:moveTo>
                <a:cubicBezTo>
                  <a:pt x="464" y="394"/>
                  <a:pt x="425" y="355"/>
                  <a:pt x="425" y="307"/>
                </a:cubicBezTo>
                <a:cubicBezTo>
                  <a:pt x="425" y="258"/>
                  <a:pt x="464" y="219"/>
                  <a:pt x="513" y="219"/>
                </a:cubicBezTo>
                <a:cubicBezTo>
                  <a:pt x="561" y="219"/>
                  <a:pt x="600" y="258"/>
                  <a:pt x="600" y="307"/>
                </a:cubicBezTo>
                <a:cubicBezTo>
                  <a:pt x="600" y="355"/>
                  <a:pt x="561" y="394"/>
                  <a:pt x="513" y="394"/>
                </a:cubicBezTo>
                <a:close/>
                <a:moveTo>
                  <a:pt x="687" y="307"/>
                </a:moveTo>
                <a:cubicBezTo>
                  <a:pt x="687" y="258"/>
                  <a:pt x="726" y="219"/>
                  <a:pt x="774" y="219"/>
                </a:cubicBezTo>
                <a:cubicBezTo>
                  <a:pt x="822" y="219"/>
                  <a:pt x="861" y="258"/>
                  <a:pt x="861" y="307"/>
                </a:cubicBezTo>
                <a:cubicBezTo>
                  <a:pt x="861" y="355"/>
                  <a:pt x="822" y="394"/>
                  <a:pt x="774" y="394"/>
                </a:cubicBezTo>
                <a:cubicBezTo>
                  <a:pt x="726" y="394"/>
                  <a:pt x="687" y="355"/>
                  <a:pt x="687" y="307"/>
                </a:cubicBezTo>
                <a:close/>
                <a:moveTo>
                  <a:pt x="5819" y="4977"/>
                </a:moveTo>
                <a:lnTo>
                  <a:pt x="715" y="4977"/>
                </a:lnTo>
                <a:lnTo>
                  <a:pt x="715" y="4875"/>
                </a:lnTo>
                <a:lnTo>
                  <a:pt x="5819" y="4875"/>
                </a:lnTo>
                <a:lnTo>
                  <a:pt x="5819" y="4977"/>
                </a:lnTo>
                <a:close/>
                <a:moveTo>
                  <a:pt x="5819" y="4671"/>
                </a:moveTo>
                <a:lnTo>
                  <a:pt x="715" y="4671"/>
                </a:lnTo>
                <a:lnTo>
                  <a:pt x="715" y="4569"/>
                </a:lnTo>
                <a:lnTo>
                  <a:pt x="5819" y="4569"/>
                </a:lnTo>
                <a:lnTo>
                  <a:pt x="5819" y="4671"/>
                </a:lnTo>
                <a:close/>
                <a:moveTo>
                  <a:pt x="5819" y="4364"/>
                </a:moveTo>
                <a:lnTo>
                  <a:pt x="715" y="4364"/>
                </a:lnTo>
                <a:lnTo>
                  <a:pt x="715" y="4262"/>
                </a:lnTo>
                <a:lnTo>
                  <a:pt x="5819" y="4262"/>
                </a:lnTo>
                <a:lnTo>
                  <a:pt x="5819" y="4364"/>
                </a:lnTo>
                <a:close/>
                <a:moveTo>
                  <a:pt x="5819" y="4058"/>
                </a:moveTo>
                <a:lnTo>
                  <a:pt x="715" y="4058"/>
                </a:lnTo>
                <a:lnTo>
                  <a:pt x="715" y="3956"/>
                </a:lnTo>
                <a:lnTo>
                  <a:pt x="5819" y="3956"/>
                </a:lnTo>
                <a:lnTo>
                  <a:pt x="5819" y="4058"/>
                </a:lnTo>
                <a:close/>
                <a:moveTo>
                  <a:pt x="5819" y="3752"/>
                </a:moveTo>
                <a:lnTo>
                  <a:pt x="715" y="3752"/>
                </a:lnTo>
                <a:lnTo>
                  <a:pt x="715" y="3650"/>
                </a:lnTo>
                <a:lnTo>
                  <a:pt x="5819" y="3650"/>
                </a:lnTo>
                <a:lnTo>
                  <a:pt x="5819" y="3752"/>
                </a:lnTo>
                <a:close/>
                <a:moveTo>
                  <a:pt x="5819" y="3446"/>
                </a:moveTo>
                <a:lnTo>
                  <a:pt x="715" y="3446"/>
                </a:lnTo>
                <a:lnTo>
                  <a:pt x="715" y="3344"/>
                </a:lnTo>
                <a:lnTo>
                  <a:pt x="5819" y="3344"/>
                </a:lnTo>
                <a:lnTo>
                  <a:pt x="5819" y="3446"/>
                </a:lnTo>
                <a:close/>
                <a:moveTo>
                  <a:pt x="5819" y="3139"/>
                </a:moveTo>
                <a:lnTo>
                  <a:pt x="3573" y="3139"/>
                </a:lnTo>
                <a:lnTo>
                  <a:pt x="3573" y="3037"/>
                </a:lnTo>
                <a:lnTo>
                  <a:pt x="5819" y="3037"/>
                </a:lnTo>
                <a:lnTo>
                  <a:pt x="5819" y="3139"/>
                </a:lnTo>
                <a:close/>
                <a:moveTo>
                  <a:pt x="5819" y="2833"/>
                </a:moveTo>
                <a:lnTo>
                  <a:pt x="3573" y="2833"/>
                </a:lnTo>
                <a:lnTo>
                  <a:pt x="3573" y="2731"/>
                </a:lnTo>
                <a:lnTo>
                  <a:pt x="5819" y="2731"/>
                </a:lnTo>
                <a:lnTo>
                  <a:pt x="5819" y="2833"/>
                </a:lnTo>
                <a:close/>
                <a:moveTo>
                  <a:pt x="5819" y="2527"/>
                </a:moveTo>
                <a:lnTo>
                  <a:pt x="3573" y="2527"/>
                </a:lnTo>
                <a:lnTo>
                  <a:pt x="3573" y="2425"/>
                </a:lnTo>
                <a:lnTo>
                  <a:pt x="5819" y="2425"/>
                </a:lnTo>
                <a:lnTo>
                  <a:pt x="5819" y="2527"/>
                </a:lnTo>
                <a:close/>
                <a:moveTo>
                  <a:pt x="5819" y="2221"/>
                </a:moveTo>
                <a:lnTo>
                  <a:pt x="3573" y="2221"/>
                </a:lnTo>
                <a:lnTo>
                  <a:pt x="3573" y="2119"/>
                </a:lnTo>
                <a:lnTo>
                  <a:pt x="5819" y="2119"/>
                </a:lnTo>
                <a:lnTo>
                  <a:pt x="5819" y="2221"/>
                </a:lnTo>
                <a:close/>
                <a:moveTo>
                  <a:pt x="5819" y="1914"/>
                </a:moveTo>
                <a:lnTo>
                  <a:pt x="3573" y="1914"/>
                </a:lnTo>
                <a:lnTo>
                  <a:pt x="3573" y="1812"/>
                </a:lnTo>
                <a:lnTo>
                  <a:pt x="5819" y="1812"/>
                </a:lnTo>
                <a:lnTo>
                  <a:pt x="5819" y="1914"/>
                </a:lnTo>
                <a:close/>
                <a:moveTo>
                  <a:pt x="5819" y="1608"/>
                </a:moveTo>
                <a:lnTo>
                  <a:pt x="3573" y="1608"/>
                </a:lnTo>
                <a:lnTo>
                  <a:pt x="3573" y="1506"/>
                </a:lnTo>
                <a:lnTo>
                  <a:pt x="5819" y="1506"/>
                </a:lnTo>
                <a:lnTo>
                  <a:pt x="5819" y="1608"/>
                </a:lnTo>
                <a:close/>
                <a:moveTo>
                  <a:pt x="5819" y="1302"/>
                </a:moveTo>
                <a:lnTo>
                  <a:pt x="3573" y="1302"/>
                </a:lnTo>
                <a:lnTo>
                  <a:pt x="3573" y="1200"/>
                </a:lnTo>
                <a:lnTo>
                  <a:pt x="5819" y="1200"/>
                </a:lnTo>
                <a:lnTo>
                  <a:pt x="5819" y="1302"/>
                </a:lnTo>
                <a:close/>
                <a:moveTo>
                  <a:pt x="5666" y="460"/>
                </a:moveTo>
                <a:lnTo>
                  <a:pt x="1889" y="460"/>
                </a:lnTo>
                <a:cubicBezTo>
                  <a:pt x="1804" y="460"/>
                  <a:pt x="1735" y="391"/>
                  <a:pt x="1735" y="307"/>
                </a:cubicBezTo>
                <a:cubicBezTo>
                  <a:pt x="1735" y="222"/>
                  <a:pt x="1804" y="153"/>
                  <a:pt x="1889" y="153"/>
                </a:cubicBezTo>
                <a:lnTo>
                  <a:pt x="5666" y="153"/>
                </a:lnTo>
                <a:cubicBezTo>
                  <a:pt x="5750" y="153"/>
                  <a:pt x="5819" y="222"/>
                  <a:pt x="5819" y="307"/>
                </a:cubicBezTo>
                <a:cubicBezTo>
                  <a:pt x="5819" y="391"/>
                  <a:pt x="5750" y="460"/>
                  <a:pt x="5666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computer-with-a-dvd_43783"/>
          <p:cNvSpPr>
            <a:spLocks noChangeAspect="1"/>
          </p:cNvSpPr>
          <p:nvPr/>
        </p:nvSpPr>
        <p:spPr bwMode="auto">
          <a:xfrm>
            <a:off x="7319834" y="2471627"/>
            <a:ext cx="609685" cy="569266"/>
          </a:xfrm>
          <a:custGeom>
            <a:avLst/>
            <a:gdLst>
              <a:gd name="connsiteX0" fmla="*/ 229705 w 575660"/>
              <a:gd name="connsiteY0" fmla="*/ 477287 h 537497"/>
              <a:gd name="connsiteX1" fmla="*/ 221091 w 575660"/>
              <a:gd name="connsiteY1" fmla="*/ 513126 h 537497"/>
              <a:gd name="connsiteX2" fmla="*/ 330200 w 575660"/>
              <a:gd name="connsiteY2" fmla="*/ 513126 h 537497"/>
              <a:gd name="connsiteX3" fmla="*/ 321586 w 575660"/>
              <a:gd name="connsiteY3" fmla="*/ 477287 h 537497"/>
              <a:gd name="connsiteX4" fmla="*/ 38763 w 575660"/>
              <a:gd name="connsiteY4" fmla="*/ 361167 h 537497"/>
              <a:gd name="connsiteX5" fmla="*/ 512528 w 575660"/>
              <a:gd name="connsiteY5" fmla="*/ 361167 h 537497"/>
              <a:gd name="connsiteX6" fmla="*/ 551291 w 575660"/>
              <a:gd name="connsiteY6" fmla="*/ 537497 h 537497"/>
              <a:gd name="connsiteX7" fmla="*/ 0 w 575660"/>
              <a:gd name="connsiteY7" fmla="*/ 537497 h 537497"/>
              <a:gd name="connsiteX8" fmla="*/ 459447 w 575660"/>
              <a:gd name="connsiteY8" fmla="*/ 83235 h 537497"/>
              <a:gd name="connsiteX9" fmla="*/ 423567 w 575660"/>
              <a:gd name="connsiteY9" fmla="*/ 120466 h 537497"/>
              <a:gd name="connsiteX10" fmla="*/ 459447 w 575660"/>
              <a:gd name="connsiteY10" fmla="*/ 157696 h 537497"/>
              <a:gd name="connsiteX11" fmla="*/ 496763 w 575660"/>
              <a:gd name="connsiteY11" fmla="*/ 120466 h 537497"/>
              <a:gd name="connsiteX12" fmla="*/ 459447 w 575660"/>
              <a:gd name="connsiteY12" fmla="*/ 83235 h 537497"/>
              <a:gd name="connsiteX13" fmla="*/ 40232 w 575660"/>
              <a:gd name="connsiteY13" fmla="*/ 71728 h 537497"/>
              <a:gd name="connsiteX14" fmla="*/ 333063 w 575660"/>
              <a:gd name="connsiteY14" fmla="*/ 71728 h 537497"/>
              <a:gd name="connsiteX15" fmla="*/ 325886 w 575660"/>
              <a:gd name="connsiteY15" fmla="*/ 104701 h 537497"/>
              <a:gd name="connsiteX16" fmla="*/ 73247 w 575660"/>
              <a:gd name="connsiteY16" fmla="*/ 104701 h 537497"/>
              <a:gd name="connsiteX17" fmla="*/ 73247 w 575660"/>
              <a:gd name="connsiteY17" fmla="*/ 322610 h 537497"/>
              <a:gd name="connsiteX18" fmla="*/ 478044 w 575660"/>
              <a:gd name="connsiteY18" fmla="*/ 322610 h 537497"/>
              <a:gd name="connsiteX19" fmla="*/ 478044 w 575660"/>
              <a:gd name="connsiteY19" fmla="*/ 250929 h 537497"/>
              <a:gd name="connsiteX20" fmla="*/ 511059 w 575660"/>
              <a:gd name="connsiteY20" fmla="*/ 242328 h 537497"/>
              <a:gd name="connsiteX21" fmla="*/ 511059 w 575660"/>
              <a:gd name="connsiteY21" fmla="*/ 351282 h 537497"/>
              <a:gd name="connsiteX22" fmla="*/ 40232 w 575660"/>
              <a:gd name="connsiteY22" fmla="*/ 351282 h 537497"/>
              <a:gd name="connsiteX23" fmla="*/ 459447 w 575660"/>
              <a:gd name="connsiteY23" fmla="*/ 70348 h 537497"/>
              <a:gd name="connsiteX24" fmla="*/ 509680 w 575660"/>
              <a:gd name="connsiteY24" fmla="*/ 120466 h 537497"/>
              <a:gd name="connsiteX25" fmla="*/ 459447 w 575660"/>
              <a:gd name="connsiteY25" fmla="*/ 170583 h 537497"/>
              <a:gd name="connsiteX26" fmla="*/ 409215 w 575660"/>
              <a:gd name="connsiteY26" fmla="*/ 120466 h 537497"/>
              <a:gd name="connsiteX27" fmla="*/ 459447 w 575660"/>
              <a:gd name="connsiteY27" fmla="*/ 70348 h 537497"/>
              <a:gd name="connsiteX28" fmla="*/ 459388 w 575660"/>
              <a:gd name="connsiteY28" fmla="*/ 63083 h 537497"/>
              <a:gd name="connsiteX29" fmla="*/ 403406 w 575660"/>
              <a:gd name="connsiteY29" fmla="*/ 120432 h 537497"/>
              <a:gd name="connsiteX30" fmla="*/ 459388 w 575660"/>
              <a:gd name="connsiteY30" fmla="*/ 176347 h 537497"/>
              <a:gd name="connsiteX31" fmla="*/ 516807 w 575660"/>
              <a:gd name="connsiteY31" fmla="*/ 120432 h 537497"/>
              <a:gd name="connsiteX32" fmla="*/ 459388 w 575660"/>
              <a:gd name="connsiteY32" fmla="*/ 63083 h 537497"/>
              <a:gd name="connsiteX33" fmla="*/ 457953 w 575660"/>
              <a:gd name="connsiteY33" fmla="*/ 0 h 537497"/>
              <a:gd name="connsiteX34" fmla="*/ 575660 w 575660"/>
              <a:gd name="connsiteY34" fmla="*/ 117565 h 537497"/>
              <a:gd name="connsiteX35" fmla="*/ 457953 w 575660"/>
              <a:gd name="connsiteY35" fmla="*/ 236563 h 537497"/>
              <a:gd name="connsiteX36" fmla="*/ 340246 w 575660"/>
              <a:gd name="connsiteY36" fmla="*/ 117565 h 537497"/>
              <a:gd name="connsiteX37" fmla="*/ 457953 w 575660"/>
              <a:gd name="connsiteY37" fmla="*/ 0 h 53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75660" h="537497">
                <a:moveTo>
                  <a:pt x="229705" y="477287"/>
                </a:moveTo>
                <a:lnTo>
                  <a:pt x="221091" y="513126"/>
                </a:lnTo>
                <a:lnTo>
                  <a:pt x="330200" y="513126"/>
                </a:lnTo>
                <a:lnTo>
                  <a:pt x="321586" y="477287"/>
                </a:lnTo>
                <a:close/>
                <a:moveTo>
                  <a:pt x="38763" y="361167"/>
                </a:moveTo>
                <a:lnTo>
                  <a:pt x="512528" y="361167"/>
                </a:lnTo>
                <a:lnTo>
                  <a:pt x="551291" y="537497"/>
                </a:lnTo>
                <a:lnTo>
                  <a:pt x="0" y="537497"/>
                </a:lnTo>
                <a:close/>
                <a:moveTo>
                  <a:pt x="459447" y="83235"/>
                </a:moveTo>
                <a:cubicBezTo>
                  <a:pt x="439355" y="83235"/>
                  <a:pt x="423567" y="100418"/>
                  <a:pt x="423567" y="120466"/>
                </a:cubicBezTo>
                <a:cubicBezTo>
                  <a:pt x="423567" y="140512"/>
                  <a:pt x="439355" y="157696"/>
                  <a:pt x="459447" y="157696"/>
                </a:cubicBezTo>
                <a:cubicBezTo>
                  <a:pt x="480976" y="157696"/>
                  <a:pt x="496763" y="140512"/>
                  <a:pt x="496763" y="120466"/>
                </a:cubicBezTo>
                <a:cubicBezTo>
                  <a:pt x="496763" y="100418"/>
                  <a:pt x="480976" y="83235"/>
                  <a:pt x="459447" y="83235"/>
                </a:cubicBezTo>
                <a:close/>
                <a:moveTo>
                  <a:pt x="40232" y="71728"/>
                </a:moveTo>
                <a:lnTo>
                  <a:pt x="333063" y="71728"/>
                </a:lnTo>
                <a:cubicBezTo>
                  <a:pt x="330193" y="81763"/>
                  <a:pt x="327322" y="93232"/>
                  <a:pt x="325886" y="104701"/>
                </a:cubicBezTo>
                <a:lnTo>
                  <a:pt x="73247" y="104701"/>
                </a:lnTo>
                <a:lnTo>
                  <a:pt x="73247" y="322610"/>
                </a:lnTo>
                <a:lnTo>
                  <a:pt x="478044" y="322610"/>
                </a:lnTo>
                <a:lnTo>
                  <a:pt x="478044" y="250929"/>
                </a:lnTo>
                <a:cubicBezTo>
                  <a:pt x="489527" y="249496"/>
                  <a:pt x="501011" y="246628"/>
                  <a:pt x="511059" y="242328"/>
                </a:cubicBezTo>
                <a:lnTo>
                  <a:pt x="511059" y="351282"/>
                </a:lnTo>
                <a:lnTo>
                  <a:pt x="40232" y="351282"/>
                </a:lnTo>
                <a:close/>
                <a:moveTo>
                  <a:pt x="459447" y="70348"/>
                </a:moveTo>
                <a:cubicBezTo>
                  <a:pt x="488152" y="70348"/>
                  <a:pt x="509680" y="91827"/>
                  <a:pt x="509680" y="120466"/>
                </a:cubicBezTo>
                <a:cubicBezTo>
                  <a:pt x="509680" y="147672"/>
                  <a:pt x="488152" y="170583"/>
                  <a:pt x="459447" y="170583"/>
                </a:cubicBezTo>
                <a:cubicBezTo>
                  <a:pt x="432178" y="170583"/>
                  <a:pt x="409215" y="147672"/>
                  <a:pt x="409215" y="120466"/>
                </a:cubicBezTo>
                <a:cubicBezTo>
                  <a:pt x="409215" y="91827"/>
                  <a:pt x="432178" y="70348"/>
                  <a:pt x="459447" y="70348"/>
                </a:cubicBezTo>
                <a:close/>
                <a:moveTo>
                  <a:pt x="459388" y="63083"/>
                </a:moveTo>
                <a:cubicBezTo>
                  <a:pt x="429244" y="63083"/>
                  <a:pt x="403406" y="88890"/>
                  <a:pt x="403406" y="120432"/>
                </a:cubicBezTo>
                <a:cubicBezTo>
                  <a:pt x="403406" y="150540"/>
                  <a:pt x="429244" y="176347"/>
                  <a:pt x="459388" y="176347"/>
                </a:cubicBezTo>
                <a:cubicBezTo>
                  <a:pt x="490968" y="176347"/>
                  <a:pt x="516807" y="150540"/>
                  <a:pt x="516807" y="120432"/>
                </a:cubicBezTo>
                <a:cubicBezTo>
                  <a:pt x="516807" y="88890"/>
                  <a:pt x="490968" y="63083"/>
                  <a:pt x="459388" y="63083"/>
                </a:cubicBezTo>
                <a:close/>
                <a:moveTo>
                  <a:pt x="457953" y="0"/>
                </a:moveTo>
                <a:cubicBezTo>
                  <a:pt x="522548" y="0"/>
                  <a:pt x="575660" y="53047"/>
                  <a:pt x="575660" y="117565"/>
                </a:cubicBezTo>
                <a:cubicBezTo>
                  <a:pt x="575660" y="183516"/>
                  <a:pt x="522548" y="236563"/>
                  <a:pt x="457953" y="236563"/>
                </a:cubicBezTo>
                <a:cubicBezTo>
                  <a:pt x="391922" y="236563"/>
                  <a:pt x="340246" y="183516"/>
                  <a:pt x="340246" y="117565"/>
                </a:cubicBezTo>
                <a:cubicBezTo>
                  <a:pt x="340246" y="53047"/>
                  <a:pt x="391922" y="0"/>
                  <a:pt x="457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64354" y="4409158"/>
            <a:ext cx="2436105" cy="773936"/>
            <a:chOff x="292319" y="1832888"/>
            <a:chExt cx="2436105" cy="773936"/>
          </a:xfrm>
        </p:grpSpPr>
        <p:sp>
          <p:nvSpPr>
            <p:cNvPr id="21" name="同侧圆角矩形 20"/>
            <p:cNvSpPr/>
            <p:nvPr/>
          </p:nvSpPr>
          <p:spPr>
            <a:xfrm>
              <a:off x="981308" y="1832888"/>
              <a:ext cx="1059366" cy="311487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2" name="Rectangle 161"/>
            <p:cNvSpPr>
              <a:spLocks noChangeArrowheads="1"/>
            </p:cNvSpPr>
            <p:nvPr/>
          </p:nvSpPr>
          <p:spPr bwMode="auto">
            <a:xfrm>
              <a:off x="675579" y="1844409"/>
              <a:ext cx="1670824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DataEase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3" name="Rectangle 161"/>
            <p:cNvSpPr>
              <a:spLocks noChangeArrowheads="1"/>
            </p:cNvSpPr>
            <p:nvPr/>
          </p:nvSpPr>
          <p:spPr bwMode="auto">
            <a:xfrm>
              <a:off x="292319" y="2300119"/>
              <a:ext cx="2436105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数据处理、可视化</a:t>
              </a:r>
              <a:endPara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48511" y="4379948"/>
            <a:ext cx="2436105" cy="803146"/>
            <a:chOff x="288509" y="1803678"/>
            <a:chExt cx="2436105" cy="803146"/>
          </a:xfrm>
        </p:grpSpPr>
        <p:sp>
          <p:nvSpPr>
            <p:cNvPr id="25" name="同侧圆角矩形 24"/>
            <p:cNvSpPr/>
            <p:nvPr/>
          </p:nvSpPr>
          <p:spPr>
            <a:xfrm>
              <a:off x="828259" y="1803678"/>
              <a:ext cx="1323975" cy="363855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6" name="Rectangle 161"/>
            <p:cNvSpPr>
              <a:spLocks noChangeArrowheads="1"/>
            </p:cNvSpPr>
            <p:nvPr/>
          </p:nvSpPr>
          <p:spPr bwMode="auto">
            <a:xfrm>
              <a:off x="675579" y="1844409"/>
              <a:ext cx="1670824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关联规则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7" name="Rectangle 161"/>
            <p:cNvSpPr>
              <a:spLocks noChangeArrowheads="1"/>
            </p:cNvSpPr>
            <p:nvPr/>
          </p:nvSpPr>
          <p:spPr bwMode="auto">
            <a:xfrm>
              <a:off x="288509" y="2300119"/>
              <a:ext cx="2436105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深入分析榜单数据</a:t>
              </a:r>
              <a:endPara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564146" y="4409158"/>
            <a:ext cx="2436105" cy="773936"/>
            <a:chOff x="293589" y="1832888"/>
            <a:chExt cx="2436105" cy="773936"/>
          </a:xfrm>
        </p:grpSpPr>
        <p:sp>
          <p:nvSpPr>
            <p:cNvPr id="29" name="同侧圆角矩形 28"/>
            <p:cNvSpPr/>
            <p:nvPr/>
          </p:nvSpPr>
          <p:spPr>
            <a:xfrm>
              <a:off x="981308" y="1832888"/>
              <a:ext cx="1059366" cy="311487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Rectangle 161"/>
            <p:cNvSpPr>
              <a:spLocks noChangeArrowheads="1"/>
            </p:cNvSpPr>
            <p:nvPr/>
          </p:nvSpPr>
          <p:spPr bwMode="auto">
            <a:xfrm>
              <a:off x="675579" y="1844409"/>
              <a:ext cx="1670824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SHAP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Rectangle 161"/>
            <p:cNvSpPr>
              <a:spLocks noChangeArrowheads="1"/>
            </p:cNvSpPr>
            <p:nvPr/>
          </p:nvSpPr>
          <p:spPr bwMode="auto">
            <a:xfrm>
              <a:off x="293589" y="2300119"/>
              <a:ext cx="2436105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特征重要性分析</a:t>
              </a:r>
              <a:endPara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79566" y="4409158"/>
            <a:ext cx="2436105" cy="773936"/>
            <a:chOff x="293589" y="1832888"/>
            <a:chExt cx="2436105" cy="773936"/>
          </a:xfrm>
        </p:grpSpPr>
        <p:sp>
          <p:nvSpPr>
            <p:cNvPr id="33" name="同侧圆角矩形 32"/>
            <p:cNvSpPr/>
            <p:nvPr/>
          </p:nvSpPr>
          <p:spPr>
            <a:xfrm>
              <a:off x="981308" y="1832888"/>
              <a:ext cx="1059366" cy="311487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4" name="Rectangle 161"/>
            <p:cNvSpPr>
              <a:spLocks noChangeArrowheads="1"/>
            </p:cNvSpPr>
            <p:nvPr/>
          </p:nvSpPr>
          <p:spPr bwMode="auto">
            <a:xfrm>
              <a:off x="675579" y="1844409"/>
              <a:ext cx="1670824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Echarts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5" name="Rectangle 161"/>
            <p:cNvSpPr>
              <a:spLocks noChangeArrowheads="1"/>
            </p:cNvSpPr>
            <p:nvPr/>
          </p:nvSpPr>
          <p:spPr bwMode="auto">
            <a:xfrm>
              <a:off x="293589" y="2300119"/>
              <a:ext cx="2436105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制作可视化大屏</a:t>
              </a:r>
              <a:endPara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479336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</a:t>
            </a:r>
            <a:endParaRPr kumimoji="0" lang="zh-CN" altLang="en-US" sz="28700" b="1" i="0" u="none" strike="noStrike" kern="1200" cap="none" spc="0" normalizeH="0" baseline="0" noProof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Rectangle 161"/>
          <p:cNvSpPr>
            <a:spLocks noChangeArrowheads="1"/>
          </p:cNvSpPr>
          <p:nvPr/>
        </p:nvSpPr>
        <p:spPr bwMode="auto">
          <a:xfrm>
            <a:off x="6096000" y="3120786"/>
            <a:ext cx="5396949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数据预处理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5950481" y="359645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61"/>
          <p:cNvSpPr>
            <a:spLocks noChangeArrowheads="1"/>
          </p:cNvSpPr>
          <p:nvPr/>
        </p:nvSpPr>
        <p:spPr bwMode="auto">
          <a:xfrm>
            <a:off x="13834" y="166058"/>
            <a:ext cx="21520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数据来源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29102" y="2456985"/>
            <a:ext cx="3935359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晋江文学城作为女性向网络文学龙头企业之一，数据具有代表性</a:t>
            </a:r>
            <a:endParaRPr lang="zh-CN" altLang="en-US" sz="105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54123" y="3535055"/>
            <a:ext cx="3935359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相较其他网站，榜单分类清晰，且数量相对较多，数据容易爬取（爬虫代码文件：</a:t>
            </a:r>
            <a:r>
              <a:rPr lang="en-US" altLang="zh-CN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  <a:hlinkClick r:id="rId1" action="ppaction://hlinkfile"/>
              </a:rPr>
              <a:t>crawl.py</a:t>
            </a: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）</a:t>
            </a:r>
            <a:endParaRPr lang="zh-CN" altLang="en-US" sz="105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30" y="2926989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4057254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6" name="任意多边形 2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96606" y="910491"/>
            <a:ext cx="3279466" cy="6596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511935" y="2898140"/>
            <a:ext cx="3619500" cy="1060450"/>
            <a:chOff x="1540" y="3869"/>
            <a:chExt cx="5700" cy="1670"/>
          </a:xfrm>
        </p:grpSpPr>
        <p:sp>
          <p:nvSpPr>
            <p:cNvPr id="18" name="矩形 17"/>
            <p:cNvSpPr/>
            <p:nvPr/>
          </p:nvSpPr>
          <p:spPr>
            <a:xfrm>
              <a:off x="1540" y="3869"/>
              <a:ext cx="5700" cy="1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01" y="4336"/>
              <a:ext cx="469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bg1"/>
                  </a:solidFill>
                </a:rPr>
                <a:t>晋江文学城总分榜单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0 L 2.08333E-6 0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  <p:bldP spid="21" grpId="1" animBg="1"/>
      <p:bldP spid="22" grpId="0" animBg="1"/>
      <p:bldP spid="22" grpId="1" animBg="1"/>
      <p:bldP spid="26" grpId="0" animBg="1"/>
      <p:bldP spid="2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66867" y="1064029"/>
            <a:ext cx="4754264" cy="4871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2586" y="1591443"/>
            <a:ext cx="4130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数据清洗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Rectangle 161"/>
          <p:cNvSpPr>
            <a:spLocks noChangeArrowheads="1"/>
          </p:cNvSpPr>
          <p:nvPr/>
        </p:nvSpPr>
        <p:spPr bwMode="auto">
          <a:xfrm>
            <a:off x="7203296" y="2765188"/>
            <a:ext cx="3881407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经爬虫后获得的数据均为文本类型，为</a:t>
            </a:r>
            <a:r>
              <a:rPr kumimoji="0" lang="zh-CN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方便</a:t>
            </a: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后续数据分析，</a:t>
            </a:r>
            <a:r>
              <a:rPr kumimoji="0" lang="zh-CN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进行数据清洗，</a:t>
            </a: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将字数、积分转换为数值型，将时间转换为时间型。</a:t>
            </a:r>
            <a:endParaRPr kumimoji="0" sz="2000" b="1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sz="2000" b="1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数据清洗代码文件：</a:t>
            </a: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  <a:hlinkClick r:id="rId1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BFBFBF"/>
                      <wpsdc:hlinkUnderline xmlns:wpsdc="http://www.wps.cn/officeDocument/2017/drawingmlCustomData" val="1"/>
                    </a:ext>
                  </a:extLst>
                </a:hlinkClick>
              </a:rPr>
              <a:t>clean.py</a:t>
            </a:r>
            <a:endParaRPr kumimoji="0" sz="2000" b="1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数据表格文件</a:t>
            </a:r>
            <a:r>
              <a:rPr kumimoji="0" lang="zh-CN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：</a:t>
            </a: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BFBFBF"/>
                      <wpsdc:hlinkUnderline xmlns:wpsdc="http://www.wps.cn/officeDocument/2017/drawingmlCustomData" val="1"/>
                    </a:ext>
                  </a:extLst>
                </a:hlinkClick>
              </a:rPr>
              <a:t>data.xlsx</a:t>
            </a: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/</a:t>
            </a:r>
            <a:r>
              <a:rPr kumimoji="0" sz="2000" b="1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BFBFBF"/>
                      <wpsdc:hlinkUnderline xmlns:wpsdc="http://www.wps.cn/officeDocument/2017/drawingmlCustomData" val="1"/>
                    </a:ext>
                  </a:extLst>
                </a:hlinkClick>
              </a:rPr>
              <a:t>data.csv</a:t>
            </a:r>
            <a:endParaRPr kumimoji="0" sz="2000" b="1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altLang="zh-C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75" y="424815"/>
            <a:ext cx="5880100" cy="58229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10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11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12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13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14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15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16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17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18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19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2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20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21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22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23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6850393701}"/>
</p:tagLst>
</file>

<file path=ppt/tags/tag24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25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26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27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28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29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3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30.xml><?xml version="1.0" encoding="utf-8"?>
<p:tagLst xmlns:p="http://schemas.openxmlformats.org/presentationml/2006/main">
  <p:tag name="KSO_WM_DIAGRAM_VIRTUALLY_FRAME" val="{&quot;height&quot;:350.8414173228347,&quot;left&quot;:69.94023622047243,&quot;top&quot;:129.12771653543305,&quot;width&quot;:385.90976377952757}"/>
</p:tagLst>
</file>

<file path=ppt/tags/tag31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32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33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34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35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36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37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38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39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4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40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41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42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43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44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45.xml><?xml version="1.0" encoding="utf-8"?>
<p:tagLst xmlns:p="http://schemas.openxmlformats.org/presentationml/2006/main">
  <p:tag name="KSO_WM_DIAGRAM_VIRTUALLY_FRAME" val="{&quot;height&quot;:287.9788976377953,&quot;left&quot;:124.09271653543308,&quot;top&quot;:199.2755905511811,&quot;width&quot;:674.2291732283463}"/>
</p:tagLst>
</file>

<file path=ppt/tags/tag46.xml><?xml version="1.0" encoding="utf-8"?>
<p:tagLst xmlns:p="http://schemas.openxmlformats.org/presentationml/2006/main">
  <p:tag name="commondata" val="eyJoZGlkIjoiY2I3ZDQyYmI5NzI4Y2NiMzYxMDQ1OWI5NWQ0Mzg3MzkifQ=="/>
</p:tagLst>
</file>

<file path=ppt/tags/tag5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6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7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8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ags/tag9.xml><?xml version="1.0" encoding="utf-8"?>
<p:tagLst xmlns:p="http://schemas.openxmlformats.org/presentationml/2006/main">
  <p:tag name="KSO_WM_DIAGRAM_VIRTUALLY_FRAME" val="{&quot;height&quot;:133.94133858267713,&quot;left&quot;:94.25,&quot;top&quot;:267.9,&quot;width&quot;:747.8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0tyka2w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34F56"/>
      </a:accent1>
      <a:accent2>
        <a:srgbClr val="F34F56"/>
      </a:accent2>
      <a:accent3>
        <a:srgbClr val="5A6C90"/>
      </a:accent3>
      <a:accent4>
        <a:srgbClr val="434F5A"/>
      </a:accent4>
      <a:accent5>
        <a:srgbClr val="A5A5A5"/>
      </a:accent5>
      <a:accent6>
        <a:srgbClr val="44546A"/>
      </a:accent6>
      <a:hlink>
        <a:srgbClr val="F34F56"/>
      </a:hlink>
      <a:folHlink>
        <a:srgbClr val="BFBFBF"/>
      </a:folHlink>
    </a:clrScheme>
    <a:fontScheme name="c0tyka2w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1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1338</Words>
  <Application>WPS 演示</Application>
  <PresentationFormat>宽屏</PresentationFormat>
  <Paragraphs>191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微软雅黑</vt:lpstr>
      <vt:lpstr>Arial Unicode MS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高嘉泽</cp:lastModifiedBy>
  <cp:revision>50</cp:revision>
  <dcterms:created xsi:type="dcterms:W3CDTF">2017-08-04T00:54:00Z</dcterms:created>
  <dcterms:modified xsi:type="dcterms:W3CDTF">2025-01-11T07:27:32Z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B6574814337545858B9844EC87649130_12</vt:lpwstr>
  </property>
</Properties>
</file>